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81" r:id="rId3"/>
    <p:sldId id="282" r:id="rId4"/>
    <p:sldId id="301" r:id="rId5"/>
    <p:sldId id="302" r:id="rId6"/>
    <p:sldId id="303" r:id="rId7"/>
    <p:sldId id="286" r:id="rId8"/>
    <p:sldId id="363" r:id="rId9"/>
    <p:sldId id="287" r:id="rId10"/>
    <p:sldId id="290" r:id="rId11"/>
    <p:sldId id="305" r:id="rId12"/>
    <p:sldId id="306" r:id="rId13"/>
    <p:sldId id="307" r:id="rId14"/>
    <p:sldId id="308" r:id="rId15"/>
    <p:sldId id="356" r:id="rId16"/>
    <p:sldId id="357" r:id="rId17"/>
    <p:sldId id="358" r:id="rId18"/>
    <p:sldId id="359" r:id="rId19"/>
    <p:sldId id="294" r:id="rId20"/>
    <p:sldId id="309" r:id="rId21"/>
    <p:sldId id="360" r:id="rId22"/>
    <p:sldId id="361" r:id="rId23"/>
    <p:sldId id="362" r:id="rId24"/>
    <p:sldId id="310" r:id="rId25"/>
    <p:sldId id="311" r:id="rId26"/>
    <p:sldId id="312" r:id="rId27"/>
    <p:sldId id="313" r:id="rId28"/>
    <p:sldId id="314" r:id="rId29"/>
    <p:sldId id="315" r:id="rId30"/>
    <p:sldId id="364" r:id="rId31"/>
    <p:sldId id="316" r:id="rId32"/>
    <p:sldId id="317" r:id="rId33"/>
    <p:sldId id="318" r:id="rId34"/>
    <p:sldId id="319" r:id="rId35"/>
    <p:sldId id="320" r:id="rId36"/>
    <p:sldId id="321" r:id="rId37"/>
    <p:sldId id="322" r:id="rId38"/>
    <p:sldId id="323" r:id="rId39"/>
    <p:sldId id="325" r:id="rId40"/>
    <p:sldId id="354" r:id="rId41"/>
    <p:sldId id="324" r:id="rId42"/>
    <p:sldId id="326" r:id="rId43"/>
    <p:sldId id="327" r:id="rId44"/>
    <p:sldId id="328" r:id="rId45"/>
    <p:sldId id="329" r:id="rId46"/>
    <p:sldId id="355" r:id="rId47"/>
    <p:sldId id="372" r:id="rId48"/>
    <p:sldId id="373" r:id="rId49"/>
    <p:sldId id="330" r:id="rId50"/>
    <p:sldId id="332" r:id="rId51"/>
    <p:sldId id="331" r:id="rId52"/>
    <p:sldId id="333" r:id="rId53"/>
    <p:sldId id="334" r:id="rId54"/>
    <p:sldId id="335" r:id="rId55"/>
    <p:sldId id="376" r:id="rId56"/>
    <p:sldId id="336" r:id="rId57"/>
    <p:sldId id="350" r:id="rId58"/>
    <p:sldId id="377" r:id="rId59"/>
    <p:sldId id="365" r:id="rId60"/>
    <p:sldId id="351" r:id="rId61"/>
    <p:sldId id="368" r:id="rId62"/>
    <p:sldId id="375" r:id="rId63"/>
    <p:sldId id="374" r:id="rId64"/>
    <p:sldId id="367" r:id="rId65"/>
    <p:sldId id="369" r:id="rId66"/>
    <p:sldId id="370" r:id="rId67"/>
    <p:sldId id="371" r:id="rId68"/>
    <p:sldId id="366" r:id="rId69"/>
    <p:sldId id="352" r:id="rId70"/>
    <p:sldId id="353" r:id="rId71"/>
    <p:sldId id="298"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D28C79"/>
    <a:srgbClr val="FFFFFF"/>
    <a:srgbClr val="AC6672"/>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95250" autoAdjust="0"/>
  </p:normalViewPr>
  <p:slideViewPr>
    <p:cSldViewPr snapToGrid="0">
      <p:cViewPr varScale="1">
        <p:scale>
          <a:sx n="82" d="100"/>
          <a:sy n="82" d="100"/>
        </p:scale>
        <p:origin x="63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32698" y="1896233"/>
            <a:ext cx="7927300" cy="3139317"/>
          </a:xfrm>
          <a:prstGeom prst="rect">
            <a:avLst/>
          </a:prstGeom>
          <a:noFill/>
        </p:spPr>
        <p:txBody>
          <a:bodyPr wrap="square" lIns="91436" tIns="45718" rIns="91436" bIns="45718" rtlCol="0">
            <a:spAutoFit/>
          </a:bodyPr>
          <a:lstStyle/>
          <a:p>
            <a:pPr algn="ctr"/>
            <a:r>
              <a:rPr kumimoji="1" lang="zh-CN" altLang="en-US" sz="6600" b="1" dirty="0">
                <a:solidFill>
                  <a:schemeClr val="bg1"/>
                </a:solidFill>
              </a:rPr>
              <a:t>软件需求规格说明书评审</a:t>
            </a:r>
            <a:endParaRPr kumimoji="1" lang="en-US" altLang="zh-CN" sz="6600" b="1" dirty="0">
              <a:solidFill>
                <a:schemeClr val="bg1"/>
              </a:solidFill>
            </a:endParaRPr>
          </a:p>
          <a:p>
            <a:pPr algn="ctr"/>
            <a:r>
              <a:rPr kumimoji="1" lang="en-US" altLang="zh-CN" sz="6600" b="1" dirty="0">
                <a:solidFill>
                  <a:schemeClr val="bg1"/>
                </a:solidFill>
              </a:rPr>
              <a:t>PRD2018-G10</a:t>
            </a:r>
            <a:r>
              <a:rPr kumimoji="1" lang="zh-CN" altLang="en-US" sz="66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需求获取及确认</a:t>
            </a:r>
          </a:p>
        </p:txBody>
      </p:sp>
    </p:spTree>
    <p:extLst>
      <p:ext uri="{BB962C8B-B14F-4D97-AF65-F5344CB8AC3E}">
        <p14:creationId xmlns:p14="http://schemas.microsoft.com/office/powerpoint/2010/main" val="151599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5" name="图片 4">
            <a:extLst>
              <a:ext uri="{FF2B5EF4-FFF2-40B4-BE49-F238E27FC236}">
                <a16:creationId xmlns:a16="http://schemas.microsoft.com/office/drawing/2014/main" id="{84731C91-5320-4EFE-9B7A-056922E0B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481" y="1348334"/>
            <a:ext cx="4641759" cy="5431846"/>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ext uri="{D42A27DB-BD31-4B8C-83A1-F6EECF244321}">
                <p14:modId xmlns:p14="http://schemas.microsoft.com/office/powerpoint/2010/main" val="2131124064"/>
              </p:ext>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587928088"/>
              </p:ext>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ext uri="{D42A27DB-BD31-4B8C-83A1-F6EECF244321}">
                <p14:modId xmlns:p14="http://schemas.microsoft.com/office/powerpoint/2010/main" val="690979111"/>
              </p:ext>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2704379900"/>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胡锦波、黄浩峰、李俊、吴荣欣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胡锦波同学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界面原型</a:t>
            </a:r>
          </a:p>
        </p:txBody>
      </p:sp>
    </p:spTree>
    <p:extLst>
      <p:ext uri="{BB962C8B-B14F-4D97-AF65-F5344CB8AC3E}">
        <p14:creationId xmlns:p14="http://schemas.microsoft.com/office/powerpoint/2010/main" val="2083023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447761"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546139" y="2182947"/>
            <a:ext cx="2941672" cy="461665"/>
          </a:xfrm>
          <a:prstGeom prst="rect">
            <a:avLst/>
          </a:prstGeom>
          <a:noFill/>
        </p:spPr>
        <p:txBody>
          <a:bodyPr wrap="square" rtlCol="0">
            <a:spAutoFit/>
          </a:bodyPr>
          <a:lstStyle/>
          <a:p>
            <a:r>
              <a:rPr lang="en-US" altLang="zh-CN" sz="2400" b="1" dirty="0" err="1">
                <a:solidFill>
                  <a:schemeClr val="bg1"/>
                </a:solidFill>
                <a:latin typeface="微软雅黑" panose="020B0503020204020204" pitchFamily="34" charset="-122"/>
                <a:ea typeface="微软雅黑" panose="020B0503020204020204" pitchFamily="34" charset="-122"/>
              </a:rPr>
              <a:t>Vision&amp;Scope</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447761" y="288032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546139" y="309099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a:t>
            </a:r>
          </a:p>
        </p:txBody>
      </p:sp>
      <p:sp>
        <p:nvSpPr>
          <p:cNvPr id="7" name="椭圆 6"/>
          <p:cNvSpPr/>
          <p:nvPr/>
        </p:nvSpPr>
        <p:spPr>
          <a:xfrm>
            <a:off x="447761" y="46828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546139" y="48935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9" name="椭圆 8"/>
          <p:cNvSpPr/>
          <p:nvPr/>
        </p:nvSpPr>
        <p:spPr>
          <a:xfrm>
            <a:off x="447761"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546139"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需求获取及确认</a:t>
            </a:r>
          </a:p>
        </p:txBody>
      </p:sp>
      <p:sp>
        <p:nvSpPr>
          <p:cNvPr id="11" name="椭圆 10">
            <a:extLst>
              <a:ext uri="{FF2B5EF4-FFF2-40B4-BE49-F238E27FC236}">
                <a16:creationId xmlns:a16="http://schemas.microsoft.com/office/drawing/2014/main" id="{3D41896A-782C-4BA4-9AA1-09741B8DA2B0}"/>
              </a:ext>
            </a:extLst>
          </p:cNvPr>
          <p:cNvSpPr/>
          <p:nvPr/>
        </p:nvSpPr>
        <p:spPr>
          <a:xfrm>
            <a:off x="447761" y="561168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12" name="文本框 11">
            <a:extLst>
              <a:ext uri="{FF2B5EF4-FFF2-40B4-BE49-F238E27FC236}">
                <a16:creationId xmlns:a16="http://schemas.microsoft.com/office/drawing/2014/main" id="{FF950E19-E5DD-40E5-96DC-FB585DBE9928}"/>
              </a:ext>
            </a:extLst>
          </p:cNvPr>
          <p:cNvSpPr txBox="1"/>
          <p:nvPr/>
        </p:nvSpPr>
        <p:spPr>
          <a:xfrm>
            <a:off x="1546139" y="5822359"/>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a:t>
            </a:r>
          </a:p>
        </p:txBody>
      </p:sp>
      <p:sp>
        <p:nvSpPr>
          <p:cNvPr id="13" name="椭圆 12">
            <a:extLst>
              <a:ext uri="{FF2B5EF4-FFF2-40B4-BE49-F238E27FC236}">
                <a16:creationId xmlns:a16="http://schemas.microsoft.com/office/drawing/2014/main" id="{8DFAD80E-F597-44AC-B79C-069F08F16B03}"/>
              </a:ext>
            </a:extLst>
          </p:cNvPr>
          <p:cNvSpPr/>
          <p:nvPr/>
        </p:nvSpPr>
        <p:spPr>
          <a:xfrm>
            <a:off x="4271739"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4" name="文本框 13">
            <a:extLst>
              <a:ext uri="{FF2B5EF4-FFF2-40B4-BE49-F238E27FC236}">
                <a16:creationId xmlns:a16="http://schemas.microsoft.com/office/drawing/2014/main" id="{DC4BE875-C38C-4C49-8222-D13B36B3BC3D}"/>
              </a:ext>
            </a:extLst>
          </p:cNvPr>
          <p:cNvSpPr txBox="1"/>
          <p:nvPr/>
        </p:nvSpPr>
        <p:spPr>
          <a:xfrm>
            <a:off x="5370117" y="219202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数据字典</a:t>
            </a:r>
          </a:p>
        </p:txBody>
      </p:sp>
      <p:sp>
        <p:nvSpPr>
          <p:cNvPr id="15" name="椭圆 14">
            <a:extLst>
              <a:ext uri="{FF2B5EF4-FFF2-40B4-BE49-F238E27FC236}">
                <a16:creationId xmlns:a16="http://schemas.microsoft.com/office/drawing/2014/main" id="{9BA5062F-2413-4B6C-B8D8-BB003843CB17}"/>
              </a:ext>
            </a:extLst>
          </p:cNvPr>
          <p:cNvSpPr/>
          <p:nvPr/>
        </p:nvSpPr>
        <p:spPr>
          <a:xfrm>
            <a:off x="4271739"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6" name="文本框 15">
            <a:extLst>
              <a:ext uri="{FF2B5EF4-FFF2-40B4-BE49-F238E27FC236}">
                <a16:creationId xmlns:a16="http://schemas.microsoft.com/office/drawing/2014/main" id="{3C7C6819-57A4-4695-AB02-51E29DB7BD09}"/>
              </a:ext>
            </a:extLst>
          </p:cNvPr>
          <p:cNvSpPr txBox="1"/>
          <p:nvPr/>
        </p:nvSpPr>
        <p:spPr>
          <a:xfrm>
            <a:off x="5370117"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17" name="椭圆 16">
            <a:extLst>
              <a:ext uri="{FF2B5EF4-FFF2-40B4-BE49-F238E27FC236}">
                <a16:creationId xmlns:a16="http://schemas.microsoft.com/office/drawing/2014/main" id="{762EEDDD-5DFE-47C0-B4E8-2C2B32045B84}"/>
              </a:ext>
            </a:extLst>
          </p:cNvPr>
          <p:cNvSpPr/>
          <p:nvPr/>
        </p:nvSpPr>
        <p:spPr>
          <a:xfrm>
            <a:off x="4271739" y="28667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8" name="文本框 17">
            <a:extLst>
              <a:ext uri="{FF2B5EF4-FFF2-40B4-BE49-F238E27FC236}">
                <a16:creationId xmlns:a16="http://schemas.microsoft.com/office/drawing/2014/main" id="{F549A6AC-3AF6-4291-901A-A7E7641B0E68}"/>
              </a:ext>
            </a:extLst>
          </p:cNvPr>
          <p:cNvSpPr txBox="1"/>
          <p:nvPr/>
        </p:nvSpPr>
        <p:spPr>
          <a:xfrm>
            <a:off x="5370117" y="30774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需求冲突</a:t>
            </a:r>
          </a:p>
        </p:txBody>
      </p:sp>
      <p:sp>
        <p:nvSpPr>
          <p:cNvPr id="19" name="椭圆 18">
            <a:extLst>
              <a:ext uri="{FF2B5EF4-FFF2-40B4-BE49-F238E27FC236}">
                <a16:creationId xmlns:a16="http://schemas.microsoft.com/office/drawing/2014/main" id="{1A64627A-EA81-4D14-9C4A-2F9614FD0A8B}"/>
              </a:ext>
            </a:extLst>
          </p:cNvPr>
          <p:cNvSpPr/>
          <p:nvPr/>
        </p:nvSpPr>
        <p:spPr>
          <a:xfrm>
            <a:off x="4271739" y="46801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20" name="文本框 19">
            <a:extLst>
              <a:ext uri="{FF2B5EF4-FFF2-40B4-BE49-F238E27FC236}">
                <a16:creationId xmlns:a16="http://schemas.microsoft.com/office/drawing/2014/main" id="{0F6CFCA0-23F1-4DEA-9B55-247E828B858C}"/>
              </a:ext>
            </a:extLst>
          </p:cNvPr>
          <p:cNvSpPr txBox="1"/>
          <p:nvPr/>
        </p:nvSpPr>
        <p:spPr>
          <a:xfrm>
            <a:off x="5370117" y="4978256"/>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非功能性需求</a:t>
            </a:r>
          </a:p>
        </p:txBody>
      </p:sp>
      <p:sp>
        <p:nvSpPr>
          <p:cNvPr id="21" name="椭圆 20">
            <a:extLst>
              <a:ext uri="{FF2B5EF4-FFF2-40B4-BE49-F238E27FC236}">
                <a16:creationId xmlns:a16="http://schemas.microsoft.com/office/drawing/2014/main" id="{21E0E3D2-3EC7-4545-8D95-1F76C284F8D3}"/>
              </a:ext>
            </a:extLst>
          </p:cNvPr>
          <p:cNvSpPr/>
          <p:nvPr/>
        </p:nvSpPr>
        <p:spPr>
          <a:xfrm>
            <a:off x="4271739" y="557724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22" name="文本框 21">
            <a:extLst>
              <a:ext uri="{FF2B5EF4-FFF2-40B4-BE49-F238E27FC236}">
                <a16:creationId xmlns:a16="http://schemas.microsoft.com/office/drawing/2014/main" id="{E24A3E21-E385-4421-93FD-3AE61F8DCFD2}"/>
              </a:ext>
            </a:extLst>
          </p:cNvPr>
          <p:cNvSpPr txBox="1"/>
          <p:nvPr/>
        </p:nvSpPr>
        <p:spPr>
          <a:xfrm>
            <a:off x="5370117" y="579865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测试用例</a:t>
            </a:r>
          </a:p>
        </p:txBody>
      </p:sp>
      <p:sp>
        <p:nvSpPr>
          <p:cNvPr id="23" name="椭圆 22">
            <a:extLst>
              <a:ext uri="{FF2B5EF4-FFF2-40B4-BE49-F238E27FC236}">
                <a16:creationId xmlns:a16="http://schemas.microsoft.com/office/drawing/2014/main" id="{C082E1E9-8914-4503-8AC7-EA52641390CE}"/>
              </a:ext>
            </a:extLst>
          </p:cNvPr>
          <p:cNvSpPr/>
          <p:nvPr/>
        </p:nvSpPr>
        <p:spPr>
          <a:xfrm>
            <a:off x="8305783" y="47299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4" name="文本框 23">
            <a:extLst>
              <a:ext uri="{FF2B5EF4-FFF2-40B4-BE49-F238E27FC236}">
                <a16:creationId xmlns:a16="http://schemas.microsoft.com/office/drawing/2014/main" id="{9E2C65A0-33BB-48C9-B9E6-41B9D48E7469}"/>
              </a:ext>
            </a:extLst>
          </p:cNvPr>
          <p:cNvSpPr txBox="1"/>
          <p:nvPr/>
        </p:nvSpPr>
        <p:spPr>
          <a:xfrm>
            <a:off x="9404161" y="494063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参考资料及绩效</a:t>
            </a:r>
          </a:p>
        </p:txBody>
      </p:sp>
      <p:sp>
        <p:nvSpPr>
          <p:cNvPr id="25" name="椭圆 24">
            <a:extLst>
              <a:ext uri="{FF2B5EF4-FFF2-40B4-BE49-F238E27FC236}">
                <a16:creationId xmlns:a16="http://schemas.microsoft.com/office/drawing/2014/main" id="{47E7FC88-8409-4B80-BE73-250F77AC9CA6}"/>
              </a:ext>
            </a:extLst>
          </p:cNvPr>
          <p:cNvSpPr/>
          <p:nvPr/>
        </p:nvSpPr>
        <p:spPr>
          <a:xfrm>
            <a:off x="8305783" y="202995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6" name="文本框 25">
            <a:extLst>
              <a:ext uri="{FF2B5EF4-FFF2-40B4-BE49-F238E27FC236}">
                <a16:creationId xmlns:a16="http://schemas.microsoft.com/office/drawing/2014/main" id="{E44F02FF-BED9-4A84-A3C5-62550691AA33}"/>
              </a:ext>
            </a:extLst>
          </p:cNvPr>
          <p:cNvSpPr txBox="1"/>
          <p:nvPr/>
        </p:nvSpPr>
        <p:spPr>
          <a:xfrm>
            <a:off x="9319319" y="223727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用户手册</a:t>
            </a:r>
          </a:p>
        </p:txBody>
      </p:sp>
      <p:sp>
        <p:nvSpPr>
          <p:cNvPr id="28" name="椭圆 27">
            <a:extLst>
              <a:ext uri="{FF2B5EF4-FFF2-40B4-BE49-F238E27FC236}">
                <a16:creationId xmlns:a16="http://schemas.microsoft.com/office/drawing/2014/main" id="{1F2BCC8F-5E15-41B2-AB57-A204EFB1287D}"/>
              </a:ext>
            </a:extLst>
          </p:cNvPr>
          <p:cNvSpPr/>
          <p:nvPr/>
        </p:nvSpPr>
        <p:spPr>
          <a:xfrm>
            <a:off x="8305783" y="29351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9" name="文本框 28">
            <a:extLst>
              <a:ext uri="{FF2B5EF4-FFF2-40B4-BE49-F238E27FC236}">
                <a16:creationId xmlns:a16="http://schemas.microsoft.com/office/drawing/2014/main" id="{A7BA072A-8103-4613-89CB-18A903764AFA}"/>
              </a:ext>
            </a:extLst>
          </p:cNvPr>
          <p:cNvSpPr txBox="1"/>
          <p:nvPr/>
        </p:nvSpPr>
        <p:spPr>
          <a:xfrm>
            <a:off x="9404161" y="31457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运行与实现环境</a:t>
            </a:r>
          </a:p>
        </p:txBody>
      </p:sp>
      <p:sp>
        <p:nvSpPr>
          <p:cNvPr id="30" name="椭圆 29">
            <a:extLst>
              <a:ext uri="{FF2B5EF4-FFF2-40B4-BE49-F238E27FC236}">
                <a16:creationId xmlns:a16="http://schemas.microsoft.com/office/drawing/2014/main" id="{5E964089-A13D-4C63-97C3-A2602977E28C}"/>
              </a:ext>
            </a:extLst>
          </p:cNvPr>
          <p:cNvSpPr/>
          <p:nvPr/>
        </p:nvSpPr>
        <p:spPr>
          <a:xfrm>
            <a:off x="8306159" y="38114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31" name="文本框 30">
            <a:extLst>
              <a:ext uri="{FF2B5EF4-FFF2-40B4-BE49-F238E27FC236}">
                <a16:creationId xmlns:a16="http://schemas.microsoft.com/office/drawing/2014/main" id="{AC5D3450-5ABE-4098-9254-4C53618B900C}"/>
              </a:ext>
            </a:extLst>
          </p:cNvPr>
          <p:cNvSpPr txBox="1"/>
          <p:nvPr/>
        </p:nvSpPr>
        <p:spPr>
          <a:xfrm>
            <a:off x="9404537" y="40220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组内评审</a:t>
            </a: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6" name="图片 5">
            <a:extLst>
              <a:ext uri="{FF2B5EF4-FFF2-40B4-BE49-F238E27FC236}">
                <a16:creationId xmlns:a16="http://schemas.microsoft.com/office/drawing/2014/main" id="{FC83C34C-C372-4D28-8D77-2F98E9B62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293" y="0"/>
            <a:ext cx="6610120" cy="6858000"/>
          </a:xfrm>
          <a:prstGeom prst="rect">
            <a:avLst/>
          </a:prstGeom>
        </p:spPr>
      </p:pic>
    </p:spTree>
    <p:extLst>
      <p:ext uri="{BB962C8B-B14F-4D97-AF65-F5344CB8AC3E}">
        <p14:creationId xmlns:p14="http://schemas.microsoft.com/office/powerpoint/2010/main" val="404620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4" name="图片 3">
            <a:extLst>
              <a:ext uri="{FF2B5EF4-FFF2-40B4-BE49-F238E27FC236}">
                <a16:creationId xmlns:a16="http://schemas.microsoft.com/office/drawing/2014/main" id="{572B9F77-9392-4FEA-8886-92ED25EF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97" y="0"/>
            <a:ext cx="6270171" cy="6858000"/>
          </a:xfrm>
          <a:prstGeom prst="rect">
            <a:avLst/>
          </a:prstGeom>
        </p:spPr>
      </p:pic>
    </p:spTree>
    <p:extLst>
      <p:ext uri="{BB962C8B-B14F-4D97-AF65-F5344CB8AC3E}">
        <p14:creationId xmlns:p14="http://schemas.microsoft.com/office/powerpoint/2010/main" val="404753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5" name="图片 4">
            <a:extLst>
              <a:ext uri="{FF2B5EF4-FFF2-40B4-BE49-F238E27FC236}">
                <a16:creationId xmlns:a16="http://schemas.microsoft.com/office/drawing/2014/main" id="{31E22DA1-ABC8-405F-9C27-C71E38D80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250" y="0"/>
            <a:ext cx="6891500" cy="6858000"/>
          </a:xfrm>
          <a:prstGeom prst="rect">
            <a:avLst/>
          </a:prstGeom>
        </p:spPr>
      </p:pic>
    </p:spTree>
    <p:extLst>
      <p:ext uri="{BB962C8B-B14F-4D97-AF65-F5344CB8AC3E}">
        <p14:creationId xmlns:p14="http://schemas.microsoft.com/office/powerpoint/2010/main" val="151968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需求用例</a:t>
            </a:r>
          </a:p>
        </p:txBody>
      </p:sp>
    </p:spTree>
    <p:extLst>
      <p:ext uri="{BB962C8B-B14F-4D97-AF65-F5344CB8AC3E}">
        <p14:creationId xmlns:p14="http://schemas.microsoft.com/office/powerpoint/2010/main" val="861179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r>
              <a:rPr kumimoji="1" lang="en-US" altLang="zh-CN" sz="4000" dirty="0">
                <a:latin typeface="Century Gothic"/>
              </a:rPr>
              <a:t>[3]</a:t>
            </a:r>
            <a:endParaRPr kumimoji="1" lang="zh-CN" altLang="en-US"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用例图：</a:t>
            </a:r>
            <a:endParaRPr lang="en-US" altLang="zh-CN" sz="4000" b="1" dirty="0"/>
          </a:p>
        </p:txBody>
      </p:sp>
      <p:pic>
        <p:nvPicPr>
          <p:cNvPr id="4" name="图片 3">
            <a:extLst>
              <a:ext uri="{FF2B5EF4-FFF2-40B4-BE49-F238E27FC236}">
                <a16:creationId xmlns:a16="http://schemas.microsoft.com/office/drawing/2014/main" id="{D05FA269-C0A8-4195-A44A-BF684DA56D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262" y="1133831"/>
            <a:ext cx="9388213" cy="5657495"/>
          </a:xfrm>
          <a:prstGeom prst="rect">
            <a:avLst/>
          </a:prstGeom>
          <a:noFill/>
          <a:ln>
            <a:noFill/>
          </a:ln>
        </p:spPr>
      </p:pic>
    </p:spTree>
    <p:extLst>
      <p:ext uri="{BB962C8B-B14F-4D97-AF65-F5344CB8AC3E}">
        <p14:creationId xmlns:p14="http://schemas.microsoft.com/office/powerpoint/2010/main" val="408694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992D94AE-AD43-4D14-A342-BE258A18AB6C}"/>
              </a:ext>
            </a:extLst>
          </p:cNvPr>
          <p:cNvGraphicFramePr>
            <a:graphicFrameLocks noGrp="1"/>
          </p:cNvGraphicFramePr>
          <p:nvPr>
            <p:extLst>
              <p:ext uri="{D42A27DB-BD31-4B8C-83A1-F6EECF244321}">
                <p14:modId xmlns:p14="http://schemas.microsoft.com/office/powerpoint/2010/main" val="2407297999"/>
              </p:ext>
            </p:extLst>
          </p:nvPr>
        </p:nvGraphicFramePr>
        <p:xfrm>
          <a:off x="133546" y="0"/>
          <a:ext cx="11924907" cy="6881004"/>
        </p:xfrm>
        <a:graphic>
          <a:graphicData uri="http://schemas.openxmlformats.org/drawingml/2006/table">
            <a:tbl>
              <a:tblPr>
                <a:tableStyleId>{5C22544A-7EE6-4342-B048-85BDC9FD1C3A}</a:tableStyleId>
              </a:tblPr>
              <a:tblGrid>
                <a:gridCol w="2507538">
                  <a:extLst>
                    <a:ext uri="{9D8B030D-6E8A-4147-A177-3AD203B41FA5}">
                      <a16:colId xmlns:a16="http://schemas.microsoft.com/office/drawing/2014/main" val="68501822"/>
                    </a:ext>
                  </a:extLst>
                </a:gridCol>
                <a:gridCol w="3454916">
                  <a:extLst>
                    <a:ext uri="{9D8B030D-6E8A-4147-A177-3AD203B41FA5}">
                      <a16:colId xmlns:a16="http://schemas.microsoft.com/office/drawing/2014/main" val="3190004284"/>
                    </a:ext>
                  </a:extLst>
                </a:gridCol>
                <a:gridCol w="1670775">
                  <a:extLst>
                    <a:ext uri="{9D8B030D-6E8A-4147-A177-3AD203B41FA5}">
                      <a16:colId xmlns:a16="http://schemas.microsoft.com/office/drawing/2014/main" val="1509652640"/>
                    </a:ext>
                  </a:extLst>
                </a:gridCol>
                <a:gridCol w="4291678">
                  <a:extLst>
                    <a:ext uri="{9D8B030D-6E8A-4147-A177-3AD203B41FA5}">
                      <a16:colId xmlns:a16="http://schemas.microsoft.com/office/drawing/2014/main" val="2515404149"/>
                    </a:ext>
                  </a:extLst>
                </a:gridCol>
              </a:tblGrid>
              <a:tr h="224475">
                <a:tc>
                  <a:txBody>
                    <a:bodyPr/>
                    <a:lstStyle/>
                    <a:p>
                      <a:pPr algn="just">
                        <a:spcAft>
                          <a:spcPts val="0"/>
                        </a:spcAft>
                      </a:pPr>
                      <a:r>
                        <a:rPr lang="zh-CN" sz="1600" b="1" kern="100" dirty="0">
                          <a:solidFill>
                            <a:srgbClr val="FF0000"/>
                          </a:solidFill>
                          <a:effectLst/>
                        </a:rPr>
                        <a:t>用例名称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教师编辑课程介绍</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dirty="0">
                          <a:solidFill>
                            <a:srgbClr val="FF0000"/>
                          </a:solidFill>
                          <a:effectLst/>
                        </a:rPr>
                        <a:t>用例编号</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UC-TEACHER-01</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985662252"/>
                  </a:ext>
                </a:extLst>
              </a:tr>
              <a:tr h="224475">
                <a:tc>
                  <a:txBody>
                    <a:bodyPr/>
                    <a:lstStyle/>
                    <a:p>
                      <a:pPr algn="just">
                        <a:spcAft>
                          <a:spcPts val="0"/>
                        </a:spcAft>
                      </a:pPr>
                      <a:r>
                        <a:rPr lang="zh-CN" sz="1600" b="1" kern="100">
                          <a:effectLst/>
                        </a:rPr>
                        <a:t>创建人</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李俊</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创建日期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2018</a:t>
                      </a:r>
                      <a:r>
                        <a:rPr lang="zh-CN" sz="1600" b="1" kern="100">
                          <a:effectLst/>
                        </a:rPr>
                        <a:t>年</a:t>
                      </a:r>
                      <a:r>
                        <a:rPr lang="en-US" sz="1600" b="1" kern="100">
                          <a:effectLst/>
                        </a:rPr>
                        <a:t>12</a:t>
                      </a:r>
                      <a:r>
                        <a:rPr lang="zh-CN" sz="1600" b="1" kern="100">
                          <a:effectLst/>
                        </a:rPr>
                        <a:t>月</a:t>
                      </a:r>
                      <a:r>
                        <a:rPr lang="en-US" sz="1600" b="1" kern="100">
                          <a:effectLst/>
                        </a:rPr>
                        <a:t>22</a:t>
                      </a:r>
                      <a:r>
                        <a:rPr lang="zh-CN" sz="1600" b="1" kern="100">
                          <a:effectLst/>
                        </a:rPr>
                        <a:t>日</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9671451"/>
                  </a:ext>
                </a:extLst>
              </a:tr>
              <a:tr h="224475">
                <a:tc>
                  <a:txBody>
                    <a:bodyPr/>
                    <a:lstStyle/>
                    <a:p>
                      <a:pPr algn="just">
                        <a:spcAft>
                          <a:spcPts val="0"/>
                        </a:spcAft>
                      </a:pPr>
                      <a:r>
                        <a:rPr lang="zh-CN" sz="1600" b="1" kern="100" dirty="0">
                          <a:effectLst/>
                        </a:rPr>
                        <a:t>需求来源</a:t>
                      </a:r>
                      <a:endParaRPr lang="zh-CN" sz="16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PRD-2018-G10-</a:t>
                      </a:r>
                      <a:r>
                        <a:rPr lang="zh-CN" sz="1600" b="1" kern="100">
                          <a:effectLst/>
                        </a:rPr>
                        <a:t>愿景与范围文档</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批准日期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 </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834728636"/>
                  </a:ext>
                </a:extLst>
              </a:tr>
              <a:tr h="327474">
                <a:tc>
                  <a:txBody>
                    <a:bodyPr/>
                    <a:lstStyle/>
                    <a:p>
                      <a:pPr algn="just">
                        <a:spcAft>
                          <a:spcPts val="0"/>
                        </a:spcAft>
                      </a:pPr>
                      <a:r>
                        <a:rPr lang="zh-CN" sz="1600" b="1" kern="100" dirty="0">
                          <a:effectLst/>
                        </a:rPr>
                        <a:t>首要角色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教师</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63660499"/>
                  </a:ext>
                </a:extLst>
              </a:tr>
              <a:tr h="327474">
                <a:tc>
                  <a:txBody>
                    <a:bodyPr/>
                    <a:lstStyle/>
                    <a:p>
                      <a:pPr algn="just">
                        <a:spcAft>
                          <a:spcPts val="0"/>
                        </a:spcAft>
                      </a:pPr>
                      <a:r>
                        <a:rPr lang="zh-CN" sz="1600" b="1" kern="100" dirty="0">
                          <a:effectLst/>
                        </a:rPr>
                        <a:t>次要角色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54655500"/>
                  </a:ext>
                </a:extLst>
              </a:tr>
              <a:tr h="327474">
                <a:tc>
                  <a:txBody>
                    <a:bodyPr/>
                    <a:lstStyle/>
                    <a:p>
                      <a:pPr algn="just">
                        <a:spcAft>
                          <a:spcPts val="0"/>
                        </a:spcAft>
                      </a:pPr>
                      <a:r>
                        <a:rPr lang="zh-CN" sz="1600" b="1" kern="100" dirty="0">
                          <a:solidFill>
                            <a:srgbClr val="FF0000"/>
                          </a:solidFill>
                          <a:effectLst/>
                        </a:rPr>
                        <a:t>用例概述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教师根据需求对课程简介进行编辑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08184537"/>
                  </a:ext>
                </a:extLst>
              </a:tr>
              <a:tr h="327474">
                <a:tc>
                  <a:txBody>
                    <a:bodyPr/>
                    <a:lstStyle/>
                    <a:p>
                      <a:pPr algn="just">
                        <a:spcAft>
                          <a:spcPts val="0"/>
                        </a:spcAft>
                      </a:pPr>
                      <a:r>
                        <a:rPr lang="zh-CN" sz="1600" b="1" kern="100">
                          <a:effectLst/>
                        </a:rPr>
                        <a:t>触发条件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教师需要编辑课程简介</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1059974"/>
                  </a:ext>
                </a:extLst>
              </a:tr>
              <a:tr h="327474">
                <a:tc>
                  <a:txBody>
                    <a:bodyPr/>
                    <a:lstStyle/>
                    <a:p>
                      <a:pPr algn="just">
                        <a:spcAft>
                          <a:spcPts val="0"/>
                        </a:spcAft>
                      </a:pPr>
                      <a:r>
                        <a:rPr lang="zh-CN" sz="1600" b="1" kern="100">
                          <a:solidFill>
                            <a:srgbClr val="FF0000"/>
                          </a:solidFill>
                          <a:effectLst/>
                        </a:rPr>
                        <a:t>前置条件</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34248631"/>
                  </a:ext>
                </a:extLst>
              </a:tr>
              <a:tr h="327474">
                <a:tc>
                  <a:txBody>
                    <a:bodyPr/>
                    <a:lstStyle/>
                    <a:p>
                      <a:pPr algn="just">
                        <a:spcAft>
                          <a:spcPts val="0"/>
                        </a:spcAft>
                      </a:pPr>
                      <a:r>
                        <a:rPr lang="zh-CN" sz="1600" b="1" kern="100" dirty="0">
                          <a:solidFill>
                            <a:srgbClr val="FF0000"/>
                          </a:solidFill>
                          <a:effectLst/>
                        </a:rPr>
                        <a:t>后置条件</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编辑成功</a:t>
                      </a:r>
                      <a:r>
                        <a:rPr lang="en-US" sz="1600" b="1" kern="100" dirty="0">
                          <a:effectLst/>
                        </a:rPr>
                        <a:t>/</a:t>
                      </a:r>
                      <a:r>
                        <a:rPr lang="zh-CN" sz="1600" b="1" kern="100" dirty="0">
                          <a:effectLst/>
                        </a:rPr>
                        <a:t>失败</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46347563"/>
                  </a:ext>
                </a:extLst>
              </a:tr>
              <a:tr h="1225376">
                <a:tc>
                  <a:txBody>
                    <a:bodyPr/>
                    <a:lstStyle/>
                    <a:p>
                      <a:pPr algn="just">
                        <a:spcAft>
                          <a:spcPts val="0"/>
                        </a:spcAft>
                      </a:pPr>
                      <a:r>
                        <a:rPr lang="zh-CN" sz="1600" b="1" kern="100" dirty="0">
                          <a:solidFill>
                            <a:srgbClr val="FF0000"/>
                          </a:solidFill>
                          <a:effectLst/>
                        </a:rPr>
                        <a:t>基本事件流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、教师进入个人中心</a:t>
                      </a:r>
                    </a:p>
                    <a:p>
                      <a:pPr algn="just">
                        <a:spcAft>
                          <a:spcPts val="0"/>
                        </a:spcAft>
                      </a:pPr>
                      <a:r>
                        <a:rPr lang="en-US" sz="1600" b="1" kern="100" dirty="0">
                          <a:effectLst/>
                        </a:rPr>
                        <a:t>2</a:t>
                      </a:r>
                      <a:r>
                        <a:rPr lang="zh-CN" sz="1600" b="1" kern="100" dirty="0">
                          <a:effectLst/>
                        </a:rPr>
                        <a:t>、教师点击“我的课程”</a:t>
                      </a:r>
                    </a:p>
                    <a:p>
                      <a:pPr algn="just">
                        <a:spcAft>
                          <a:spcPts val="0"/>
                        </a:spcAft>
                      </a:pPr>
                      <a:r>
                        <a:rPr lang="en-US" sz="1600" b="1" kern="100" dirty="0">
                          <a:effectLst/>
                        </a:rPr>
                        <a:t>3</a:t>
                      </a:r>
                      <a:r>
                        <a:rPr lang="zh-CN" sz="1600" b="1" kern="100" dirty="0">
                          <a:effectLst/>
                        </a:rPr>
                        <a:t>、教师选择课程</a:t>
                      </a:r>
                    </a:p>
                    <a:p>
                      <a:pPr algn="just">
                        <a:spcAft>
                          <a:spcPts val="0"/>
                        </a:spcAft>
                      </a:pPr>
                      <a:r>
                        <a:rPr lang="en-US" sz="1600" b="1" kern="100" dirty="0">
                          <a:effectLst/>
                        </a:rPr>
                        <a:t>4</a:t>
                      </a:r>
                      <a:r>
                        <a:rPr lang="zh-CN" sz="1600" b="1" kern="100" dirty="0">
                          <a:effectLst/>
                        </a:rPr>
                        <a:t>、教师点击课程介绍编辑按钮进行更改</a:t>
                      </a:r>
                    </a:p>
                    <a:p>
                      <a:pPr algn="just">
                        <a:spcAft>
                          <a:spcPts val="0"/>
                        </a:spcAft>
                      </a:pPr>
                      <a:r>
                        <a:rPr lang="en-US" sz="1600" b="1" kern="100" dirty="0">
                          <a:effectLst/>
                        </a:rPr>
                        <a:t>5</a:t>
                      </a:r>
                      <a:r>
                        <a:rPr lang="zh-CN" sz="1600" b="1" kern="100" dirty="0">
                          <a:effectLst/>
                        </a:rPr>
                        <a:t>、编辑成功</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1390474"/>
                  </a:ext>
                </a:extLst>
              </a:tr>
              <a:tr h="327474">
                <a:tc>
                  <a:txBody>
                    <a:bodyPr/>
                    <a:lstStyle/>
                    <a:p>
                      <a:pPr algn="just">
                        <a:spcAft>
                          <a:spcPts val="0"/>
                        </a:spcAft>
                      </a:pPr>
                      <a:r>
                        <a:rPr lang="zh-CN" sz="1600" b="1" kern="100" dirty="0">
                          <a:solidFill>
                            <a:srgbClr val="FF0000"/>
                          </a:solidFill>
                          <a:effectLst/>
                        </a:rPr>
                        <a:t>扩展事件流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教师在编辑的时候，内容可以不变</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42745869"/>
                  </a:ext>
                </a:extLst>
              </a:tr>
              <a:tr h="776425">
                <a:tc>
                  <a:txBody>
                    <a:bodyPr/>
                    <a:lstStyle/>
                    <a:p>
                      <a:pPr algn="just">
                        <a:spcAft>
                          <a:spcPts val="0"/>
                        </a:spcAft>
                      </a:pPr>
                      <a:r>
                        <a:rPr lang="zh-CN" sz="1600" b="1" kern="100" dirty="0">
                          <a:solidFill>
                            <a:srgbClr val="FF0000"/>
                          </a:solidFill>
                          <a:effectLst/>
                        </a:rPr>
                        <a:t>异常事件流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、课程介绍内容不能为空</a:t>
                      </a:r>
                    </a:p>
                    <a:p>
                      <a:pPr algn="just">
                        <a:spcAft>
                          <a:spcPts val="0"/>
                        </a:spcAft>
                      </a:pPr>
                      <a:r>
                        <a:rPr lang="zh-CN" sz="1600" b="1" kern="100" dirty="0">
                          <a:effectLst/>
                        </a:rPr>
                        <a:t>系统提示内容不能为空</a:t>
                      </a:r>
                    </a:p>
                    <a:p>
                      <a:pPr algn="just">
                        <a:spcAft>
                          <a:spcPts val="0"/>
                        </a:spcAft>
                      </a:pPr>
                      <a:r>
                        <a:rPr lang="en-US" sz="1600" b="1" kern="100" dirty="0">
                          <a:effectLst/>
                        </a:rPr>
                        <a:t> </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6756571"/>
                  </a:ext>
                </a:extLst>
              </a:tr>
              <a:tr h="327474">
                <a:tc>
                  <a:txBody>
                    <a:bodyPr/>
                    <a:lstStyle/>
                    <a:p>
                      <a:pPr algn="just">
                        <a:spcAft>
                          <a:spcPts val="0"/>
                        </a:spcAft>
                      </a:pPr>
                      <a:r>
                        <a:rPr lang="zh-CN" sz="1600" b="1" kern="100">
                          <a:solidFill>
                            <a:srgbClr val="FF0000"/>
                          </a:solidFill>
                          <a:effectLst/>
                        </a:rPr>
                        <a:t>输入</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372010"/>
                  </a:ext>
                </a:extLst>
              </a:tr>
              <a:tr h="327474">
                <a:tc>
                  <a:txBody>
                    <a:bodyPr/>
                    <a:lstStyle/>
                    <a:p>
                      <a:pPr algn="just">
                        <a:spcAft>
                          <a:spcPts val="0"/>
                        </a:spcAft>
                      </a:pPr>
                      <a:r>
                        <a:rPr lang="zh-CN" sz="1600" b="1" kern="100">
                          <a:solidFill>
                            <a:srgbClr val="FF0000"/>
                          </a:solidFill>
                          <a:effectLst/>
                        </a:rPr>
                        <a:t>输出</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若内容不为空，编辑成功；若内容为空，则系统提示“内容不为空” </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0435982"/>
                  </a:ext>
                </a:extLst>
              </a:tr>
              <a:tr h="327474">
                <a:tc>
                  <a:txBody>
                    <a:bodyPr/>
                    <a:lstStyle/>
                    <a:p>
                      <a:pPr algn="just">
                        <a:spcAft>
                          <a:spcPts val="0"/>
                        </a:spcAft>
                      </a:pPr>
                      <a:r>
                        <a:rPr lang="zh-CN" sz="1600" b="1" kern="100" dirty="0">
                          <a:solidFill>
                            <a:srgbClr val="FF0000"/>
                          </a:solidFill>
                          <a:effectLst/>
                        </a:rPr>
                        <a:t>优先级</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altLang="zh-CN" sz="1600" b="1" kern="100" dirty="0">
                          <a:effectLst/>
                          <a:latin typeface="Times New Roman" panose="02020603050405020304" pitchFamily="18" charset="0"/>
                          <a:ea typeface="宋体" panose="02010600030101010101" pitchFamily="2" charset="-122"/>
                        </a:rPr>
                        <a:t>0.329</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4688869"/>
                  </a:ext>
                </a:extLst>
              </a:tr>
              <a:tr h="327474">
                <a:tc>
                  <a:txBody>
                    <a:bodyPr/>
                    <a:lstStyle/>
                    <a:p>
                      <a:pPr algn="just">
                        <a:spcAft>
                          <a:spcPts val="0"/>
                        </a:spcAft>
                      </a:pPr>
                      <a:r>
                        <a:rPr lang="zh-CN" sz="1600" b="1" kern="100">
                          <a:effectLst/>
                        </a:rPr>
                        <a:t>使用频率</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低</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01667931"/>
                  </a:ext>
                </a:extLst>
              </a:tr>
              <a:tr h="327474">
                <a:tc>
                  <a:txBody>
                    <a:bodyPr/>
                    <a:lstStyle/>
                    <a:p>
                      <a:pPr algn="just">
                        <a:spcAft>
                          <a:spcPts val="0"/>
                        </a:spcAft>
                      </a:pPr>
                      <a:r>
                        <a:rPr lang="zh-CN" sz="1600" b="1" kern="100">
                          <a:effectLst/>
                        </a:rPr>
                        <a:t>注释</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6909732"/>
                  </a:ext>
                </a:extLst>
              </a:tr>
            </a:tbl>
          </a:graphicData>
        </a:graphic>
      </p:graphicFrame>
    </p:spTree>
    <p:extLst>
      <p:ext uri="{BB962C8B-B14F-4D97-AF65-F5344CB8AC3E}">
        <p14:creationId xmlns:p14="http://schemas.microsoft.com/office/powerpoint/2010/main" val="2157785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序列图：</a:t>
            </a:r>
            <a:endParaRPr lang="zh-CN" altLang="zh-CN" sz="4000" b="1" dirty="0"/>
          </a:p>
        </p:txBody>
      </p:sp>
      <p:pic>
        <p:nvPicPr>
          <p:cNvPr id="5" name="图片 4">
            <a:extLst>
              <a:ext uri="{FF2B5EF4-FFF2-40B4-BE49-F238E27FC236}">
                <a16:creationId xmlns:a16="http://schemas.microsoft.com/office/drawing/2014/main" id="{C227D70E-8124-4060-B2B0-6A6965C5A397}"/>
              </a:ext>
            </a:extLst>
          </p:cNvPr>
          <p:cNvPicPr/>
          <p:nvPr/>
        </p:nvPicPr>
        <p:blipFill>
          <a:blip r:embed="rId2"/>
          <a:stretch>
            <a:fillRect/>
          </a:stretch>
        </p:blipFill>
        <p:spPr>
          <a:xfrm>
            <a:off x="326571" y="177283"/>
            <a:ext cx="11741604" cy="6746032"/>
          </a:xfrm>
          <a:prstGeom prst="rect">
            <a:avLst/>
          </a:prstGeom>
        </p:spPr>
      </p:pic>
    </p:spTree>
    <p:extLst>
      <p:ext uri="{BB962C8B-B14F-4D97-AF65-F5344CB8AC3E}">
        <p14:creationId xmlns:p14="http://schemas.microsoft.com/office/powerpoint/2010/main" val="2692971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对话框图：</a:t>
            </a:r>
            <a:endParaRPr lang="zh-CN" altLang="zh-CN" sz="4000" b="1" dirty="0"/>
          </a:p>
        </p:txBody>
      </p:sp>
      <p:pic>
        <p:nvPicPr>
          <p:cNvPr id="6" name="图片 5">
            <a:extLst>
              <a:ext uri="{FF2B5EF4-FFF2-40B4-BE49-F238E27FC236}">
                <a16:creationId xmlns:a16="http://schemas.microsoft.com/office/drawing/2014/main" id="{496C7557-0C24-4014-BDA8-8D08366C9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77" y="169058"/>
            <a:ext cx="11356516" cy="6386492"/>
          </a:xfrm>
          <a:prstGeom prst="rect">
            <a:avLst/>
          </a:prstGeom>
        </p:spPr>
      </p:pic>
    </p:spTree>
    <p:extLst>
      <p:ext uri="{BB962C8B-B14F-4D97-AF65-F5344CB8AC3E}">
        <p14:creationId xmlns:p14="http://schemas.microsoft.com/office/powerpoint/2010/main" val="317624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en-US" altLang="zh-CN" sz="6000" dirty="0" err="1">
                <a:solidFill>
                  <a:schemeClr val="bg1"/>
                </a:solidFill>
                <a:latin typeface="Microsoft JhengHei" panose="020B0604030504040204" charset="-120"/>
                <a:ea typeface="Microsoft JhengHei" panose="020B0604030504040204" charset="-120"/>
              </a:rPr>
              <a:t>Vision&amp;Scope</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446179" y="4422148"/>
            <a:ext cx="4859544" cy="814582"/>
          </a:xfrm>
          <a:prstGeom prst="rect">
            <a:avLst/>
          </a:prstGeom>
          <a:noFill/>
        </p:spPr>
        <p:txBody>
          <a:bodyPr wrap="square" rtlCol="0">
            <a:spAutoFit/>
          </a:bodyPr>
          <a:lstStyle/>
          <a:p>
            <a:pP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愿景与范围文档</a:t>
            </a:r>
          </a:p>
        </p:txBody>
      </p:sp>
    </p:spTree>
    <p:extLst>
      <p:ext uri="{BB962C8B-B14F-4D97-AF65-F5344CB8AC3E}">
        <p14:creationId xmlns:p14="http://schemas.microsoft.com/office/powerpoint/2010/main" val="190376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文本占位符 1">
            <a:extLst>
              <a:ext uri="{FF2B5EF4-FFF2-40B4-BE49-F238E27FC236}">
                <a16:creationId xmlns:a16="http://schemas.microsoft.com/office/drawing/2014/main" id="{92CF42DC-F914-4440-8320-59D37937E661}"/>
              </a:ext>
            </a:extLst>
          </p:cNvPr>
          <p:cNvSpPr txBox="1">
            <a:spLocks/>
          </p:cNvSpPr>
          <p:nvPr/>
        </p:nvSpPr>
        <p:spPr>
          <a:xfrm>
            <a:off x="914251" y="1546531"/>
            <a:ext cx="9377414" cy="38652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4000" dirty="0">
                <a:latin typeface="Century Gothic"/>
              </a:rPr>
              <a:t>统计：</a:t>
            </a:r>
            <a:endParaRPr kumimoji="1" lang="en-US" altLang="zh-CN" sz="4000" dirty="0">
              <a:latin typeface="Century Gothic"/>
            </a:endParaRPr>
          </a:p>
          <a:p>
            <a:r>
              <a:rPr kumimoji="1" lang="zh-CN" altLang="en-US" sz="4000" dirty="0">
                <a:latin typeface="Century Gothic"/>
              </a:rPr>
              <a:t>游客用例</a:t>
            </a:r>
            <a:r>
              <a:rPr kumimoji="1" lang="en-US" altLang="zh-CN" sz="4000" dirty="0">
                <a:latin typeface="Century Gothic"/>
              </a:rPr>
              <a:t>4</a:t>
            </a:r>
            <a:r>
              <a:rPr kumimoji="1" lang="zh-CN" altLang="en-US" sz="4000" dirty="0">
                <a:latin typeface="Century Gothic"/>
              </a:rPr>
              <a:t>个，学生用例</a:t>
            </a:r>
            <a:r>
              <a:rPr kumimoji="1" lang="en-US" altLang="zh-CN" sz="4000" dirty="0">
                <a:latin typeface="Century Gothic"/>
              </a:rPr>
              <a:t>80</a:t>
            </a:r>
            <a:r>
              <a:rPr kumimoji="1" lang="zh-CN" altLang="en-US" sz="4000" dirty="0">
                <a:latin typeface="Century Gothic"/>
              </a:rPr>
              <a:t>个，教师用例</a:t>
            </a:r>
            <a:r>
              <a:rPr kumimoji="1" lang="en-US" altLang="zh-CN" sz="4000" dirty="0">
                <a:latin typeface="Century Gothic"/>
              </a:rPr>
              <a:t>77</a:t>
            </a:r>
            <a:r>
              <a:rPr kumimoji="1" lang="zh-CN" altLang="en-US" sz="4000" dirty="0">
                <a:latin typeface="Century Gothic"/>
              </a:rPr>
              <a:t>个，管理员用例</a:t>
            </a:r>
            <a:r>
              <a:rPr kumimoji="1" lang="en-US" altLang="zh-CN" sz="4000" dirty="0">
                <a:latin typeface="Century Gothic"/>
              </a:rPr>
              <a:t>38</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对话框图</a:t>
            </a:r>
            <a:r>
              <a:rPr kumimoji="1" lang="en-US" altLang="zh-CN" sz="4000" dirty="0">
                <a:latin typeface="Century Gothic"/>
              </a:rPr>
              <a:t>35</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序列图</a:t>
            </a:r>
            <a:r>
              <a:rPr kumimoji="1" lang="en-US" altLang="zh-CN" sz="4000" dirty="0">
                <a:latin typeface="Century Gothic"/>
              </a:rPr>
              <a:t>68</a:t>
            </a:r>
            <a:r>
              <a:rPr kumimoji="1" lang="zh-CN" altLang="en-US" sz="4000" dirty="0">
                <a:latin typeface="Century Gothic"/>
              </a:rPr>
              <a:t>个</a:t>
            </a:r>
            <a:endParaRPr kumimoji="1" lang="en-US" altLang="zh-CN" sz="4000" dirty="0">
              <a:latin typeface="Century Gothic"/>
            </a:endParaRPr>
          </a:p>
          <a:p>
            <a:r>
              <a:rPr kumimoji="1" lang="en-US" altLang="zh-CN" sz="4000" dirty="0">
                <a:latin typeface="Century Gothic"/>
              </a:rPr>
              <a:t>SRS 386</a:t>
            </a:r>
            <a:r>
              <a:rPr kumimoji="1" lang="zh-CN" altLang="en-US" sz="4000" dirty="0">
                <a:latin typeface="Century Gothic"/>
              </a:rPr>
              <a:t>页</a:t>
            </a:r>
          </a:p>
        </p:txBody>
      </p:sp>
    </p:spTree>
    <p:extLst>
      <p:ext uri="{BB962C8B-B14F-4D97-AF65-F5344CB8AC3E}">
        <p14:creationId xmlns:p14="http://schemas.microsoft.com/office/powerpoint/2010/main" val="411310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数据字典</a:t>
            </a:r>
          </a:p>
        </p:txBody>
      </p:sp>
    </p:spTree>
    <p:extLst>
      <p:ext uri="{BB962C8B-B14F-4D97-AF65-F5344CB8AC3E}">
        <p14:creationId xmlns:p14="http://schemas.microsoft.com/office/powerpoint/2010/main" val="952474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3" name="表格 2">
            <a:extLst>
              <a:ext uri="{FF2B5EF4-FFF2-40B4-BE49-F238E27FC236}">
                <a16:creationId xmlns:a16="http://schemas.microsoft.com/office/drawing/2014/main" id="{E44635B3-32C4-423A-86BF-9BAC8D456EF8}"/>
              </a:ext>
            </a:extLst>
          </p:cNvPr>
          <p:cNvGraphicFramePr>
            <a:graphicFrameLocks noGrp="1"/>
          </p:cNvGraphicFramePr>
          <p:nvPr>
            <p:extLst>
              <p:ext uri="{D42A27DB-BD31-4B8C-83A1-F6EECF244321}">
                <p14:modId xmlns:p14="http://schemas.microsoft.com/office/powerpoint/2010/main" val="3554383554"/>
              </p:ext>
            </p:extLst>
          </p:nvPr>
        </p:nvGraphicFramePr>
        <p:xfrm>
          <a:off x="0" y="867747"/>
          <a:ext cx="12073810" cy="5616380"/>
        </p:xfrm>
        <a:graphic>
          <a:graphicData uri="http://schemas.openxmlformats.org/drawingml/2006/table">
            <a:tbl>
              <a:tblPr>
                <a:tableStyleId>{5C22544A-7EE6-4342-B048-85BDC9FD1C3A}</a:tableStyleId>
              </a:tblPr>
              <a:tblGrid>
                <a:gridCol w="2070908">
                  <a:extLst>
                    <a:ext uri="{9D8B030D-6E8A-4147-A177-3AD203B41FA5}">
                      <a16:colId xmlns:a16="http://schemas.microsoft.com/office/drawing/2014/main" val="2939592771"/>
                    </a:ext>
                  </a:extLst>
                </a:gridCol>
                <a:gridCol w="4600480">
                  <a:extLst>
                    <a:ext uri="{9D8B030D-6E8A-4147-A177-3AD203B41FA5}">
                      <a16:colId xmlns:a16="http://schemas.microsoft.com/office/drawing/2014/main" val="110052344"/>
                    </a:ext>
                  </a:extLst>
                </a:gridCol>
                <a:gridCol w="3161168">
                  <a:extLst>
                    <a:ext uri="{9D8B030D-6E8A-4147-A177-3AD203B41FA5}">
                      <a16:colId xmlns:a16="http://schemas.microsoft.com/office/drawing/2014/main" val="2769306527"/>
                    </a:ext>
                  </a:extLst>
                </a:gridCol>
                <a:gridCol w="2241254">
                  <a:extLst>
                    <a:ext uri="{9D8B030D-6E8A-4147-A177-3AD203B41FA5}">
                      <a16:colId xmlns:a16="http://schemas.microsoft.com/office/drawing/2014/main" val="685147103"/>
                    </a:ext>
                  </a:extLst>
                </a:gridCol>
              </a:tblGrid>
              <a:tr h="383885">
                <a:tc>
                  <a:txBody>
                    <a:bodyPr/>
                    <a:lstStyle/>
                    <a:p>
                      <a:pPr algn="l">
                        <a:spcAft>
                          <a:spcPts val="0"/>
                        </a:spcAft>
                      </a:pPr>
                      <a:r>
                        <a:rPr lang="zh-CN" sz="2000" b="1" kern="0" dirty="0">
                          <a:effectLst/>
                        </a:rPr>
                        <a:t>数据元素</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dirty="0">
                          <a:effectLst/>
                        </a:rPr>
                        <a:t>描述</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数据构成或者数据类型</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数据长度</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3313816520"/>
                  </a:ext>
                </a:extLst>
              </a:tr>
              <a:tr h="325422">
                <a:tc>
                  <a:txBody>
                    <a:bodyPr/>
                    <a:lstStyle/>
                    <a:p>
                      <a:pPr algn="l">
                        <a:spcAft>
                          <a:spcPts val="0"/>
                        </a:spcAft>
                      </a:pPr>
                      <a:r>
                        <a:rPr lang="zh-CN" sz="2000" b="1" kern="0">
                          <a:effectLst/>
                        </a:rPr>
                        <a:t>姓名</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用户实名制的标识之一</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15</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2367766275"/>
                  </a:ext>
                </a:extLst>
              </a:tr>
              <a:tr h="325422">
                <a:tc>
                  <a:txBody>
                    <a:bodyPr/>
                    <a:lstStyle/>
                    <a:p>
                      <a:pPr algn="l">
                        <a:spcAft>
                          <a:spcPts val="0"/>
                        </a:spcAft>
                      </a:pPr>
                      <a:r>
                        <a:rPr lang="zh-CN" sz="2000" b="1" kern="0">
                          <a:effectLst/>
                        </a:rPr>
                        <a:t>密码</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用户登录所必须填写的</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16</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3731590543"/>
                  </a:ext>
                </a:extLst>
              </a:tr>
              <a:tr h="636590">
                <a:tc>
                  <a:txBody>
                    <a:bodyPr/>
                    <a:lstStyle/>
                    <a:p>
                      <a:pPr algn="l">
                        <a:spcAft>
                          <a:spcPts val="0"/>
                        </a:spcAft>
                      </a:pPr>
                      <a:r>
                        <a:rPr lang="zh-CN" sz="2000" b="1" kern="0">
                          <a:effectLst/>
                        </a:rPr>
                        <a:t>预置问题</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用户注册时必须填写，用于找回密码</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50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4104018259"/>
                  </a:ext>
                </a:extLst>
              </a:tr>
              <a:tr h="894915">
                <a:tc>
                  <a:txBody>
                    <a:bodyPr/>
                    <a:lstStyle/>
                    <a:p>
                      <a:pPr algn="l">
                        <a:spcAft>
                          <a:spcPts val="0"/>
                        </a:spcAft>
                      </a:pPr>
                      <a:r>
                        <a:rPr lang="zh-CN" sz="2000" b="1" kern="0">
                          <a:effectLst/>
                        </a:rPr>
                        <a:t>问题答案</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预置问题的答案，用户注册时必须填写，用于找回密码</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dirty="0">
                          <a:effectLst/>
                        </a:rPr>
                        <a:t>Varchar</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50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2900806645"/>
                  </a:ext>
                </a:extLst>
              </a:tr>
              <a:tr h="636590">
                <a:tc>
                  <a:txBody>
                    <a:bodyPr/>
                    <a:lstStyle/>
                    <a:p>
                      <a:pPr algn="l">
                        <a:spcAft>
                          <a:spcPts val="0"/>
                        </a:spcAft>
                      </a:pPr>
                      <a:r>
                        <a:rPr lang="zh-CN" sz="2000" b="1" kern="0">
                          <a:effectLst/>
                        </a:rPr>
                        <a:t>身份证号</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教师和学生用户以及游客的实名制的标识之一</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18</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4161137958"/>
                  </a:ext>
                </a:extLst>
              </a:tr>
              <a:tr h="1491525">
                <a:tc>
                  <a:txBody>
                    <a:bodyPr/>
                    <a:lstStyle/>
                    <a:p>
                      <a:pPr algn="l">
                        <a:spcAft>
                          <a:spcPts val="0"/>
                        </a:spcAft>
                      </a:pPr>
                      <a:r>
                        <a:rPr lang="zh-CN" sz="2000" b="1" kern="0">
                          <a:effectLst/>
                        </a:rPr>
                        <a:t>手机号码</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dirty="0">
                          <a:effectLst/>
                        </a:rPr>
                        <a:t>所有用户的联系方式之一，注册时用于接收短信验证（也是教师和学生用户的实名制标识之一）</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dirty="0">
                          <a:effectLst/>
                        </a:rPr>
                        <a:t>Int</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11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2104907063"/>
                  </a:ext>
                </a:extLst>
              </a:tr>
              <a:tr h="596609">
                <a:tc>
                  <a:txBody>
                    <a:bodyPr/>
                    <a:lstStyle/>
                    <a:p>
                      <a:pPr algn="l">
                        <a:spcAft>
                          <a:spcPts val="0"/>
                        </a:spcAft>
                      </a:pPr>
                      <a:r>
                        <a:rPr lang="zh-CN" sz="2000" b="1" kern="0">
                          <a:effectLst/>
                        </a:rPr>
                        <a:t>邮箱</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所有用户的联系方式之一</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40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661713141"/>
                  </a:ext>
                </a:extLst>
              </a:tr>
              <a:tr h="325422">
                <a:tc>
                  <a:txBody>
                    <a:bodyPr/>
                    <a:lstStyle/>
                    <a:p>
                      <a:pPr algn="l">
                        <a:spcAft>
                          <a:spcPts val="0"/>
                        </a:spcAft>
                      </a:pPr>
                      <a:r>
                        <a:rPr lang="zh-CN" sz="2000" b="1" kern="0">
                          <a:effectLst/>
                        </a:rPr>
                        <a:t>个人简介</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用户的个人简介</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dirty="0">
                          <a:effectLst/>
                        </a:rPr>
                        <a:t>300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3637081247"/>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 y="46240"/>
            <a:ext cx="12185154" cy="669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需求冲突</a:t>
            </a:r>
          </a:p>
        </p:txBody>
      </p:sp>
    </p:spTree>
    <p:extLst>
      <p:ext uri="{BB962C8B-B14F-4D97-AF65-F5344CB8AC3E}">
        <p14:creationId xmlns:p14="http://schemas.microsoft.com/office/powerpoint/2010/main" val="3374218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241511"/>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 2.</a:t>
            </a:r>
            <a:r>
              <a:rPr lang="zh-CN" altLang="zh-CN" sz="2800" b="1" kern="100" dirty="0">
                <a:cs typeface="Times New Roman" panose="02020603050405020304" pitchFamily="18" charset="0"/>
              </a:rPr>
              <a:t>管理员代表表示都应该拥有增、删、改课程的权限</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教师用户同意，冲突解决</a:t>
            </a:r>
            <a:endParaRPr lang="zh-CN" altLang="zh-CN" sz="2800" b="1" kern="100" dirty="0">
              <a:cs typeface="Times New Roman" panose="02020603050405020304" pitchFamily="18" charset="0"/>
            </a:endParaRPr>
          </a:p>
        </p:txBody>
      </p:sp>
    </p:spTree>
    <p:extLst>
      <p:ext uri="{BB962C8B-B14F-4D97-AF65-F5344CB8AC3E}">
        <p14:creationId xmlns:p14="http://schemas.microsoft.com/office/powerpoint/2010/main" val="745321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540327" y="1417610"/>
            <a:ext cx="11111345" cy="2887842"/>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各用户代表表示理解，同意在移动端删除这部分功能。</a:t>
            </a:r>
          </a:p>
        </p:txBody>
      </p:sp>
    </p:spTree>
    <p:extLst>
      <p:ext uri="{BB962C8B-B14F-4D97-AF65-F5344CB8AC3E}">
        <p14:creationId xmlns:p14="http://schemas.microsoft.com/office/powerpoint/2010/main" val="177955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ext uri="{D42A27DB-BD31-4B8C-83A1-F6EECF244321}">
                <p14:modId xmlns:p14="http://schemas.microsoft.com/office/powerpoint/2010/main" val="351530450"/>
              </p:ext>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987685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3104650152"/>
              </p:ext>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dirty="0">
                          <a:effectLst/>
                        </a:rPr>
                        <a:t>、胡锦波（游客代表）、黄浩峰、夏昌灏、吴荣欣、叶忠杰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6472632" y="2842654"/>
            <a:ext cx="4031869"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需求优先级</a:t>
            </a:r>
          </a:p>
        </p:txBody>
      </p:sp>
    </p:spTree>
    <p:extLst>
      <p:ext uri="{BB962C8B-B14F-4D97-AF65-F5344CB8AC3E}">
        <p14:creationId xmlns:p14="http://schemas.microsoft.com/office/powerpoint/2010/main" val="172731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[4][5]</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胡锦波</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ext uri="{D42A27DB-BD31-4B8C-83A1-F6EECF244321}">
                <p14:modId xmlns:p14="http://schemas.microsoft.com/office/powerpoint/2010/main" val="345949730"/>
              </p:ext>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ext uri="{D42A27DB-BD31-4B8C-83A1-F6EECF244321}">
                <p14:modId xmlns:p14="http://schemas.microsoft.com/office/powerpoint/2010/main" val="930248260"/>
              </p:ext>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ext uri="{D42A27DB-BD31-4B8C-83A1-F6EECF244321}">
                <p14:modId xmlns:p14="http://schemas.microsoft.com/office/powerpoint/2010/main" val="2448251473"/>
              </p:ext>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ext uri="{D42A27DB-BD31-4B8C-83A1-F6EECF244321}">
                <p14:modId xmlns:p14="http://schemas.microsoft.com/office/powerpoint/2010/main" val="3204966501"/>
              </p:ext>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ext uri="{D42A27DB-BD31-4B8C-83A1-F6EECF244321}">
                <p14:modId xmlns:p14="http://schemas.microsoft.com/office/powerpoint/2010/main" val="3136460298"/>
              </p:ext>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429154262"/>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dirty="0">
                          <a:effectLst/>
                        </a:rPr>
                        <a:t>胡锦波</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3272493383"/>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a:effectLst/>
                        </a:rPr>
                        <a:t>胡锦波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1952145770"/>
              </p:ext>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3421707700"/>
              </p:ext>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6472632" y="2842654"/>
            <a:ext cx="4801310"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非功能性需求</a:t>
            </a:r>
          </a:p>
        </p:txBody>
      </p:sp>
    </p:spTree>
    <p:extLst>
      <p:ext uri="{BB962C8B-B14F-4D97-AF65-F5344CB8AC3E}">
        <p14:creationId xmlns:p14="http://schemas.microsoft.com/office/powerpoint/2010/main" val="394918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8" name="图片 7">
            <a:extLst>
              <a:ext uri="{FF2B5EF4-FFF2-40B4-BE49-F238E27FC236}">
                <a16:creationId xmlns:a16="http://schemas.microsoft.com/office/drawing/2014/main" id="{6AB0906F-6A92-41E0-8ABF-D6552CAE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370" y="38937"/>
            <a:ext cx="7233224" cy="6731679"/>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113205"/>
            <a:ext cx="10738485" cy="5078313"/>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6</a:t>
            </a:r>
            <a:r>
              <a:rPr lang="zh-CN" altLang="zh-CN" sz="3600" b="1" kern="100" dirty="0">
                <a:latin typeface="Times New Roman" panose="02020603050405020304" pitchFamily="18" charset="0"/>
              </a:rPr>
              <a:t>点至晚上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zh-CN" altLang="zh-CN" sz="3600" b="1" kern="100" dirty="0">
                <a:solidFill>
                  <a:srgbClr val="FF0000"/>
                </a:solidFill>
                <a:latin typeface="Times New Roman" panose="02020603050405020304" pitchFamily="18" charset="0"/>
              </a:rPr>
              <a:t>开发人员代表：</a:t>
            </a:r>
            <a:endParaRPr lang="en-US" altLang="zh-CN" sz="3600" b="1" kern="100" dirty="0">
              <a:solidFill>
                <a:srgbClr val="FF0000"/>
              </a:solidFill>
              <a:latin typeface="Times New Roman" panose="02020603050405020304" pitchFamily="18" charset="0"/>
            </a:endParaRPr>
          </a:p>
          <a:p>
            <a:pPr indent="266700"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10</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测试用例</a:t>
            </a:r>
          </a:p>
        </p:txBody>
      </p:sp>
    </p:spTree>
    <p:extLst>
      <p:ext uri="{BB962C8B-B14F-4D97-AF65-F5344CB8AC3E}">
        <p14:creationId xmlns:p14="http://schemas.microsoft.com/office/powerpoint/2010/main" val="31786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ext uri="{D42A27DB-BD31-4B8C-83A1-F6EECF244321}">
                <p14:modId xmlns:p14="http://schemas.microsoft.com/office/powerpoint/2010/main" val="2760968056"/>
              </p:ext>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3564683" y="2704266"/>
            <a:ext cx="9696450" cy="584775"/>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共</a:t>
            </a:r>
            <a:r>
              <a:rPr lang="en-US" altLang="zh-CN" sz="3200" dirty="0">
                <a:solidFill>
                  <a:srgbClr val="3E3E3E"/>
                </a:solidFill>
                <a:latin typeface="微软雅黑" panose="020B0503020204020204" pitchFamily="34" charset="-122"/>
                <a:ea typeface="微软雅黑" panose="020B0503020204020204" pitchFamily="34" charset="-122"/>
              </a:rPr>
              <a:t>152</a:t>
            </a:r>
            <a:r>
              <a:rPr lang="zh-CN" altLang="en-US" sz="3200" dirty="0">
                <a:solidFill>
                  <a:srgbClr val="3E3E3E"/>
                </a:solidFill>
                <a:latin typeface="微软雅黑" panose="020B0503020204020204" pitchFamily="34" charset="-122"/>
                <a:ea typeface="微软雅黑" panose="020B0503020204020204" pitchFamily="34" charset="-122"/>
              </a:rPr>
              <a:t>个</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61359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11</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用户手册</a:t>
            </a:r>
          </a:p>
        </p:txBody>
      </p:sp>
    </p:spTree>
    <p:extLst>
      <p:ext uri="{BB962C8B-B14F-4D97-AF65-F5344CB8AC3E}">
        <p14:creationId xmlns:p14="http://schemas.microsoft.com/office/powerpoint/2010/main" val="571146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382838"/>
            <a:ext cx="381127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1</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2</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3</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4</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5</a:t>
            </a:r>
            <a:r>
              <a:rPr lang="zh-CN" altLang="en-US"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选择图片发送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6</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DAB6DECC-7E17-4D9D-8C88-A12089A59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187" y="0"/>
            <a:ext cx="8035411" cy="6858000"/>
          </a:xfrm>
          <a:prstGeom prst="rect">
            <a:avLst/>
          </a:prstGeom>
        </p:spPr>
      </p:pic>
      <p:sp>
        <p:nvSpPr>
          <p:cNvPr id="7" name="椭圆 6">
            <a:extLst>
              <a:ext uri="{FF2B5EF4-FFF2-40B4-BE49-F238E27FC236}">
                <a16:creationId xmlns:a16="http://schemas.microsoft.com/office/drawing/2014/main" id="{1D954D84-82CC-448A-9D02-CC8B2B34ECAE}"/>
              </a:ext>
            </a:extLst>
          </p:cNvPr>
          <p:cNvSpPr/>
          <p:nvPr/>
        </p:nvSpPr>
        <p:spPr>
          <a:xfrm>
            <a:off x="6017342" y="1799303"/>
            <a:ext cx="5535561" cy="6194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A68DF2E-4620-45AE-91EE-F6DA5A5C1A6E}"/>
              </a:ext>
            </a:extLst>
          </p:cNvPr>
          <p:cNvSpPr txBox="1"/>
          <p:nvPr/>
        </p:nvSpPr>
        <p:spPr>
          <a:xfrm>
            <a:off x="6736702" y="1595535"/>
            <a:ext cx="30168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Tree>
    <p:extLst>
      <p:ext uri="{BB962C8B-B14F-4D97-AF65-F5344CB8AC3E}">
        <p14:creationId xmlns:p14="http://schemas.microsoft.com/office/powerpoint/2010/main" val="103829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382838"/>
            <a:ext cx="381127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1</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点击进入答疑：答疑界面</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2</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点击可查看参与答疑人员</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3</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点击退出答疑</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4</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选择附件发送</a:t>
            </a:r>
            <a:endPar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endParaRPr>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5</a:t>
            </a:r>
            <a:r>
              <a:rPr lang="zh-CN" altLang="en-US"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选择图片发送</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6</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编辑消息发送</a:t>
            </a:r>
            <a:endParaRPr lang="zh-CN" altLang="zh-CN" sz="3200" dirty="0"/>
          </a:p>
          <a:p>
            <a:pPr lvl="0"/>
            <a:endParaRPr lang="zh-CN" altLang="zh-CN" sz="1600" dirty="0"/>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8D519FFA-C973-4A8E-A30D-26C89314B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672" y="0"/>
            <a:ext cx="8035411" cy="6858000"/>
          </a:xfrm>
          <a:prstGeom prst="rect">
            <a:avLst/>
          </a:prstGeom>
        </p:spPr>
      </p:pic>
      <p:sp>
        <p:nvSpPr>
          <p:cNvPr id="10" name="椭圆 9">
            <a:extLst>
              <a:ext uri="{FF2B5EF4-FFF2-40B4-BE49-F238E27FC236}">
                <a16:creationId xmlns:a16="http://schemas.microsoft.com/office/drawing/2014/main" id="{99EEFCBC-67C4-4BCF-85E4-588BA6DBC898}"/>
              </a:ext>
            </a:extLst>
          </p:cNvPr>
          <p:cNvSpPr/>
          <p:nvPr/>
        </p:nvSpPr>
        <p:spPr>
          <a:xfrm>
            <a:off x="6410131" y="1782149"/>
            <a:ext cx="1642187" cy="36109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AD09A5A-BADC-48D3-8BA9-CE10F4B9BF01}"/>
              </a:ext>
            </a:extLst>
          </p:cNvPr>
          <p:cNvSpPr txBox="1"/>
          <p:nvPr/>
        </p:nvSpPr>
        <p:spPr>
          <a:xfrm>
            <a:off x="6451216" y="1912668"/>
            <a:ext cx="30168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13" name="椭圆 12">
            <a:extLst>
              <a:ext uri="{FF2B5EF4-FFF2-40B4-BE49-F238E27FC236}">
                <a16:creationId xmlns:a16="http://schemas.microsoft.com/office/drawing/2014/main" id="{B041F8A8-F1EE-44B2-9F22-FA18E2B089BC}"/>
              </a:ext>
            </a:extLst>
          </p:cNvPr>
          <p:cNvSpPr/>
          <p:nvPr/>
        </p:nvSpPr>
        <p:spPr>
          <a:xfrm>
            <a:off x="11209571" y="1674959"/>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828CD65-4000-42D9-8D13-8E44AD96A381}"/>
              </a:ext>
            </a:extLst>
          </p:cNvPr>
          <p:cNvSpPr/>
          <p:nvPr/>
        </p:nvSpPr>
        <p:spPr>
          <a:xfrm>
            <a:off x="8096864" y="4114718"/>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E283120-B42F-4466-BB33-34C80F1A0B80}"/>
              </a:ext>
            </a:extLst>
          </p:cNvPr>
          <p:cNvSpPr/>
          <p:nvPr/>
        </p:nvSpPr>
        <p:spPr>
          <a:xfrm>
            <a:off x="8516352" y="4132910"/>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911E9E0-2C9F-448B-8A79-8D4DA0FE2728}"/>
              </a:ext>
            </a:extLst>
          </p:cNvPr>
          <p:cNvSpPr/>
          <p:nvPr/>
        </p:nvSpPr>
        <p:spPr>
          <a:xfrm>
            <a:off x="11021630" y="5286268"/>
            <a:ext cx="386796" cy="374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0C09DEB-270B-49A8-BAA1-F2B6828336E0}"/>
              </a:ext>
            </a:extLst>
          </p:cNvPr>
          <p:cNvSpPr txBox="1"/>
          <p:nvPr/>
        </p:nvSpPr>
        <p:spPr>
          <a:xfrm>
            <a:off x="10940462" y="1644053"/>
            <a:ext cx="301686"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
        <p:nvSpPr>
          <p:cNvPr id="18" name="文本框 17">
            <a:extLst>
              <a:ext uri="{FF2B5EF4-FFF2-40B4-BE49-F238E27FC236}">
                <a16:creationId xmlns:a16="http://schemas.microsoft.com/office/drawing/2014/main" id="{C7B1B560-8121-4FEA-A824-DCC02609D49E}"/>
              </a:ext>
            </a:extLst>
          </p:cNvPr>
          <p:cNvSpPr txBox="1"/>
          <p:nvPr/>
        </p:nvSpPr>
        <p:spPr>
          <a:xfrm>
            <a:off x="8143924" y="4461454"/>
            <a:ext cx="301686" cy="369332"/>
          </a:xfrm>
          <a:prstGeom prst="rect">
            <a:avLst/>
          </a:prstGeom>
          <a:noFill/>
        </p:spPr>
        <p:txBody>
          <a:bodyPr wrap="none" rtlCol="0">
            <a:spAutoFit/>
          </a:bodyPr>
          <a:lstStyle/>
          <a:p>
            <a:r>
              <a:rPr lang="en-US" altLang="zh-CN" b="1" dirty="0">
                <a:solidFill>
                  <a:srgbClr val="FF0000"/>
                </a:solidFill>
              </a:rPr>
              <a:t>4</a:t>
            </a:r>
            <a:endParaRPr lang="zh-CN" altLang="en-US" b="1" dirty="0">
              <a:solidFill>
                <a:srgbClr val="FF0000"/>
              </a:solidFill>
            </a:endParaRPr>
          </a:p>
        </p:txBody>
      </p:sp>
      <p:sp>
        <p:nvSpPr>
          <p:cNvPr id="19" name="文本框 18">
            <a:extLst>
              <a:ext uri="{FF2B5EF4-FFF2-40B4-BE49-F238E27FC236}">
                <a16:creationId xmlns:a16="http://schemas.microsoft.com/office/drawing/2014/main" id="{C8CCD8C1-5614-4C39-8E91-57E2337E23C6}"/>
              </a:ext>
            </a:extLst>
          </p:cNvPr>
          <p:cNvSpPr txBox="1"/>
          <p:nvPr/>
        </p:nvSpPr>
        <p:spPr>
          <a:xfrm>
            <a:off x="8587095" y="4446935"/>
            <a:ext cx="301686" cy="369332"/>
          </a:xfrm>
          <a:prstGeom prst="rect">
            <a:avLst/>
          </a:prstGeom>
          <a:noFill/>
        </p:spPr>
        <p:txBody>
          <a:bodyPr wrap="none" rtlCol="0">
            <a:spAutoFit/>
          </a:bodyPr>
          <a:lstStyle/>
          <a:p>
            <a:r>
              <a:rPr lang="en-US" altLang="zh-CN" b="1" dirty="0">
                <a:solidFill>
                  <a:srgbClr val="FF0000"/>
                </a:solidFill>
              </a:rPr>
              <a:t>5</a:t>
            </a:r>
            <a:endParaRPr lang="zh-CN" altLang="en-US" b="1" dirty="0">
              <a:solidFill>
                <a:srgbClr val="FF0000"/>
              </a:solidFill>
            </a:endParaRPr>
          </a:p>
        </p:txBody>
      </p:sp>
      <p:sp>
        <p:nvSpPr>
          <p:cNvPr id="20" name="文本框 19">
            <a:extLst>
              <a:ext uri="{FF2B5EF4-FFF2-40B4-BE49-F238E27FC236}">
                <a16:creationId xmlns:a16="http://schemas.microsoft.com/office/drawing/2014/main" id="{CEF04013-0E1A-4853-BA27-5083F4324158}"/>
              </a:ext>
            </a:extLst>
          </p:cNvPr>
          <p:cNvSpPr txBox="1"/>
          <p:nvPr/>
        </p:nvSpPr>
        <p:spPr>
          <a:xfrm>
            <a:off x="10638776" y="5008708"/>
            <a:ext cx="301686" cy="369332"/>
          </a:xfrm>
          <a:prstGeom prst="rect">
            <a:avLst/>
          </a:prstGeom>
          <a:noFill/>
        </p:spPr>
        <p:txBody>
          <a:bodyPr wrap="none" rtlCol="0">
            <a:spAutoFit/>
          </a:bodyPr>
          <a:lstStyle/>
          <a:p>
            <a:r>
              <a:rPr lang="en-US" altLang="zh-CN" b="1" dirty="0">
                <a:solidFill>
                  <a:srgbClr val="FF0000"/>
                </a:solidFill>
              </a:rPr>
              <a:t>6</a:t>
            </a:r>
            <a:endParaRPr lang="zh-CN" altLang="en-US" b="1" dirty="0">
              <a:solidFill>
                <a:srgbClr val="FF0000"/>
              </a:solidFill>
            </a:endParaRPr>
          </a:p>
        </p:txBody>
      </p:sp>
    </p:spTree>
    <p:extLst>
      <p:ext uri="{BB962C8B-B14F-4D97-AF65-F5344CB8AC3E}">
        <p14:creationId xmlns:p14="http://schemas.microsoft.com/office/powerpoint/2010/main" val="3356085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buFontTx/>
              <a:buChar char="•"/>
            </a:pP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Tree>
    <p:extLst>
      <p:ext uri="{BB962C8B-B14F-4D97-AF65-F5344CB8AC3E}">
        <p14:creationId xmlns:p14="http://schemas.microsoft.com/office/powerpoint/2010/main" val="400233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4" name="图片 3" descr="关联树">
            <a:extLst>
              <a:ext uri="{FF2B5EF4-FFF2-40B4-BE49-F238E27FC236}">
                <a16:creationId xmlns:a16="http://schemas.microsoft.com/office/drawing/2014/main" id="{75272E15-8FBC-43C7-9E39-E7607EF8D3EA}"/>
              </a:ext>
            </a:extLst>
          </p:cNvPr>
          <p:cNvPicPr/>
          <p:nvPr/>
        </p:nvPicPr>
        <p:blipFill>
          <a:blip r:embed="rId2"/>
          <a:stretch>
            <a:fillRect/>
          </a:stretch>
        </p:blipFill>
        <p:spPr>
          <a:xfrm>
            <a:off x="35414" y="1259840"/>
            <a:ext cx="11982044" cy="5373001"/>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12</a:t>
            </a:r>
            <a:endParaRPr lang="zh-CN" altLang="en-US" sz="50000" dirty="0">
              <a:solidFill>
                <a:schemeClr val="bg1"/>
              </a:solidFill>
            </a:endParaRPr>
          </a:p>
        </p:txBody>
      </p:sp>
      <p:sp>
        <p:nvSpPr>
          <p:cNvPr id="4" name="矩形 3"/>
          <p:cNvSpPr/>
          <p:nvPr/>
        </p:nvSpPr>
        <p:spPr>
          <a:xfrm>
            <a:off x="6339283" y="2471179"/>
            <a:ext cx="4117951"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运行与实现环境</a:t>
            </a:r>
          </a:p>
        </p:txBody>
      </p:sp>
    </p:spTree>
    <p:extLst>
      <p:ext uri="{BB962C8B-B14F-4D97-AF65-F5344CB8AC3E}">
        <p14:creationId xmlns:p14="http://schemas.microsoft.com/office/powerpoint/2010/main" val="1045592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dirty="0">
                <a:latin typeface="+mn-ea"/>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FF0000"/>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rgbClr val="FF0000"/>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ext uri="{D42A27DB-BD31-4B8C-83A1-F6EECF244321}">
                <p14:modId xmlns:p14="http://schemas.microsoft.com/office/powerpoint/2010/main" val="2860811138"/>
              </p:ext>
            </p:extLst>
          </p:nvPr>
        </p:nvGraphicFramePr>
        <p:xfrm>
          <a:off x="531845" y="1073074"/>
          <a:ext cx="11019452" cy="5567661"/>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529989">
                  <a:extLst>
                    <a:ext uri="{9D8B030D-6E8A-4147-A177-3AD203B41FA5}">
                      <a16:colId xmlns:a16="http://schemas.microsoft.com/office/drawing/2014/main" val="3133950957"/>
                    </a:ext>
                  </a:extLst>
                </a:gridCol>
                <a:gridCol w="2979737">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rPr>
                        <a:t>运行网络环境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运行硬件平台</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主流运行平台系统版本及服务支持</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运行软件环境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892793912"/>
                  </a:ext>
                </a:extLst>
              </a:tr>
              <a:tr h="334149">
                <a:tc rowSpan="7">
                  <a:txBody>
                    <a:bodyPr/>
                    <a:lstStyle/>
                    <a:p>
                      <a:pPr algn="just">
                        <a:spcAft>
                          <a:spcPts val="0"/>
                        </a:spcAft>
                      </a:pPr>
                      <a:r>
                        <a:rPr lang="zh-CN" sz="2400" b="1" kern="100">
                          <a:effectLst/>
                        </a:rPr>
                        <a:t>正常网络连通状态</a:t>
                      </a:r>
                      <a:r>
                        <a:rPr lang="en-US" sz="2400" b="1" kern="100">
                          <a:effectLst/>
                        </a:rPr>
                        <a:t>,</a:t>
                      </a:r>
                      <a:endParaRPr lang="zh-CN" sz="2400" b="1" kern="100">
                        <a:effectLst/>
                      </a:endParaRPr>
                    </a:p>
                    <a:p>
                      <a:pPr algn="just">
                        <a:spcAft>
                          <a:spcPts val="0"/>
                        </a:spcAft>
                      </a:pPr>
                      <a:r>
                        <a:rPr lang="zh-CN" sz="2400" b="1" kern="100">
                          <a:effectLst/>
                        </a:rPr>
                        <a:t>以能正常访问百度</a:t>
                      </a:r>
                    </a:p>
                    <a:p>
                      <a:pPr algn="just">
                        <a:spcAft>
                          <a:spcPts val="0"/>
                        </a:spcAft>
                      </a:pPr>
                      <a:r>
                        <a:rPr lang="zh-CN" sz="2400" b="1" kern="100">
                          <a:effectLst/>
                        </a:rPr>
                        <a:t>网速大于等于</a:t>
                      </a:r>
                      <a:r>
                        <a:rPr lang="en-US" sz="2400" b="1" kern="100">
                          <a:effectLst/>
                        </a:rPr>
                        <a:t>200kb/s</a:t>
                      </a:r>
                      <a:endParaRPr lang="zh-CN" sz="2400" b="1" kern="100">
                        <a:effectLst/>
                      </a:endParaRPr>
                    </a:p>
                    <a:p>
                      <a:pPr algn="just">
                        <a:spcAft>
                          <a:spcPts val="0"/>
                        </a:spcAft>
                      </a:pPr>
                      <a:r>
                        <a:rPr lang="zh-CN" sz="2400" b="1" kern="100">
                          <a:effectLst/>
                        </a:rPr>
                        <a:t>为标准运行网络环境</a:t>
                      </a:r>
                      <a:r>
                        <a:rPr lang="en-US" sz="2400" b="1" kern="100">
                          <a:effectLst/>
                        </a:rPr>
                        <a:t>  </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rowSpan="5">
                  <a:txBody>
                    <a:bodyPr/>
                    <a:lstStyle/>
                    <a:p>
                      <a:pPr algn="just">
                        <a:spcAft>
                          <a:spcPts val="0"/>
                        </a:spcAft>
                      </a:pPr>
                      <a:r>
                        <a:rPr lang="zh-CN" sz="2400" b="1" kern="100" dirty="0">
                          <a:effectLst/>
                        </a:rPr>
                        <a:t>电脑</a:t>
                      </a:r>
                      <a:r>
                        <a:rPr lang="en-US" sz="2400" b="1" kern="100" dirty="0">
                          <a:effectLst/>
                        </a:rPr>
                        <a:t>-WEB</a:t>
                      </a:r>
                      <a:r>
                        <a:rPr lang="zh-CN" sz="2400" b="1" kern="100" dirty="0">
                          <a:effectLst/>
                        </a:rPr>
                        <a:t>方式</a:t>
                      </a:r>
                      <a:endParaRPr lang="zh-CN" sz="2400" b="1" kern="100" dirty="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Mac OS 10.13</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Chrome 63</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WIN 7 8 10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Firefox 50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1201454793"/>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Ubuntu 16.04</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Edge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042284415"/>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Debian 9</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360</a:t>
                      </a:r>
                      <a:r>
                        <a:rPr lang="zh-CN" sz="2400" b="1" kern="100">
                          <a:effectLst/>
                        </a:rPr>
                        <a:t>安全浏览器</a:t>
                      </a:r>
                      <a:r>
                        <a:rPr lang="en-US" sz="2400" b="1" kern="100">
                          <a:effectLst/>
                        </a:rPr>
                        <a:t> 2018</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69175814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CentOS 7</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dirty="0" err="1">
                          <a:effectLst/>
                        </a:rPr>
                        <a:t>qq</a:t>
                      </a:r>
                      <a:r>
                        <a:rPr lang="zh-CN" sz="2400" b="1" kern="100" dirty="0">
                          <a:effectLst/>
                        </a:rPr>
                        <a:t>浏览器</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4221235593"/>
                  </a:ext>
                </a:extLst>
              </a:tr>
              <a:tr h="1002447">
                <a:tc vMerge="1">
                  <a:txBody>
                    <a:bodyPr/>
                    <a:lstStyle/>
                    <a:p>
                      <a:endParaRPr lang="zh-CN" altLang="en-US"/>
                    </a:p>
                  </a:txBody>
                  <a:tcPr/>
                </a:tc>
                <a:tc rowSpan="2">
                  <a:txBody>
                    <a:bodyPr/>
                    <a:lstStyle/>
                    <a:p>
                      <a:pPr algn="just">
                        <a:spcAft>
                          <a:spcPts val="0"/>
                        </a:spcAft>
                      </a:pPr>
                      <a:r>
                        <a:rPr lang="zh-CN" sz="2400" b="1" kern="100">
                          <a:effectLst/>
                        </a:rPr>
                        <a:t>移动端</a:t>
                      </a:r>
                      <a:r>
                        <a:rPr lang="en-US" sz="2400" b="1" kern="100">
                          <a:effectLst/>
                        </a:rPr>
                        <a:t>-APP</a:t>
                      </a:r>
                      <a:r>
                        <a:rPr lang="zh-CN" sz="2400" b="1" kern="100">
                          <a:effectLst/>
                        </a:rPr>
                        <a:t>方式</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Android 7.0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软件工程系列课程教学辅助</a:t>
                      </a:r>
                      <a:r>
                        <a:rPr lang="en-US" sz="2400" b="1" kern="100">
                          <a:effectLst/>
                        </a:rPr>
                        <a:t>.APP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IOS 9</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软件工程系列课程教学辅助</a:t>
                      </a:r>
                      <a:r>
                        <a:rPr lang="en-US" sz="2400" b="1" kern="100" dirty="0">
                          <a:effectLst/>
                        </a:rPr>
                        <a:t>.APP 1.0</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4524315"/>
          </a:xfrm>
          <a:prstGeom prst="rect">
            <a:avLst/>
          </a:prstGeom>
        </p:spPr>
        <p:txBody>
          <a:bodyPr wrap="square">
            <a:spAutoFit/>
          </a:bodyPr>
          <a:lstStyle/>
          <a:p>
            <a:r>
              <a:rPr lang="zh-CN" altLang="en-US" sz="3200" b="1" dirty="0"/>
              <a:t>服务器数量: </a:t>
            </a:r>
            <a:r>
              <a:rPr lang="en-US" altLang="zh-CN" sz="3200" b="1" dirty="0"/>
              <a:t>4</a:t>
            </a:r>
            <a:r>
              <a:rPr lang="zh-CN" altLang="en-US" sz="3200" b="1" dirty="0"/>
              <a:t>台 </a:t>
            </a:r>
            <a:endParaRPr lang="en-US" altLang="zh-CN" sz="3200" b="1" dirty="0"/>
          </a:p>
          <a:p>
            <a:r>
              <a:rPr lang="zh-CN" altLang="en-US" sz="3200" b="1" dirty="0"/>
              <a:t>位置:浙江大学城市学院理科4号楼机房 </a:t>
            </a:r>
            <a:endParaRPr lang="en-US" altLang="zh-CN" sz="3200" b="1" dirty="0"/>
          </a:p>
          <a:p>
            <a:r>
              <a:rPr lang="zh-CN" altLang="en-US" sz="3200" b="1" dirty="0"/>
              <a:t>网络环境:校园网环境 </a:t>
            </a:r>
            <a:endParaRPr lang="en-US" altLang="zh-CN" sz="3200" b="1" dirty="0"/>
          </a:p>
          <a:p>
            <a:r>
              <a:rPr lang="zh-CN" altLang="en-US" sz="3200" b="1" dirty="0"/>
              <a:t>带宽:1Gbps </a:t>
            </a:r>
            <a:endParaRPr lang="en-US" altLang="zh-CN" sz="3200" b="1" dirty="0"/>
          </a:p>
          <a:p>
            <a:r>
              <a:rPr lang="zh-CN" altLang="en-US" sz="3200" b="1" dirty="0"/>
              <a:t> 硬件信息: </a:t>
            </a:r>
            <a:endParaRPr lang="en-US" altLang="zh-CN" sz="3200" b="1" dirty="0"/>
          </a:p>
          <a:p>
            <a:r>
              <a:rPr lang="zh-CN" altLang="en-US" sz="3200" b="1" dirty="0"/>
              <a:t>OS: Ubuntu 16.04 LTS 64位 </a:t>
            </a:r>
            <a:endParaRPr lang="en-US" altLang="zh-CN" sz="3200" b="1" dirty="0"/>
          </a:p>
          <a:p>
            <a:r>
              <a:rPr lang="zh-CN" altLang="en-US" sz="3200" b="1" dirty="0"/>
              <a:t>CPU:Intel xeon E5 2667V2  8核16线程 3.3GHZ </a:t>
            </a:r>
            <a:endParaRPr lang="en-US" altLang="zh-CN" sz="3200" b="1" dirty="0"/>
          </a:p>
          <a:p>
            <a:r>
              <a:rPr lang="zh-CN" altLang="en-US" sz="3200" b="1" dirty="0"/>
              <a:t>RAM:32G </a:t>
            </a:r>
            <a:endParaRPr lang="en-US" altLang="zh-CN" sz="3200" b="1" dirty="0"/>
          </a:p>
          <a:p>
            <a:r>
              <a:rPr lang="zh-CN" altLang="en-US" sz="3200" b="1" dirty="0"/>
              <a:t>ROM:</a:t>
            </a:r>
            <a:r>
              <a:rPr lang="en-US" altLang="zh-CN" sz="3200" b="1" dirty="0"/>
              <a:t>32</a:t>
            </a:r>
            <a:r>
              <a:rPr lang="zh-CN" altLang="en-US" sz="3200" b="1" dirty="0"/>
              <a:t>TB</a:t>
            </a:r>
          </a:p>
        </p:txBody>
      </p:sp>
    </p:spTree>
    <p:extLst>
      <p:ext uri="{BB962C8B-B14F-4D97-AF65-F5344CB8AC3E}">
        <p14:creationId xmlns:p14="http://schemas.microsoft.com/office/powerpoint/2010/main" val="734354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13</a:t>
            </a:r>
            <a:endParaRPr lang="zh-CN" altLang="en-US" sz="50000" dirty="0">
              <a:solidFill>
                <a:schemeClr val="bg1"/>
              </a:solidFill>
            </a:endParaRPr>
          </a:p>
        </p:txBody>
      </p:sp>
      <p:sp>
        <p:nvSpPr>
          <p:cNvPr id="4" name="矩形 3"/>
          <p:cNvSpPr/>
          <p:nvPr/>
        </p:nvSpPr>
        <p:spPr>
          <a:xfrm>
            <a:off x="6339283" y="2471179"/>
            <a:ext cx="5205018" cy="1172691"/>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组内评审</a:t>
            </a:r>
          </a:p>
        </p:txBody>
      </p:sp>
    </p:spTree>
    <p:extLst>
      <p:ext uri="{BB962C8B-B14F-4D97-AF65-F5344CB8AC3E}">
        <p14:creationId xmlns:p14="http://schemas.microsoft.com/office/powerpoint/2010/main" val="26041458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pic>
        <p:nvPicPr>
          <p:cNvPr id="9" name="图片 8">
            <a:extLst>
              <a:ext uri="{FF2B5EF4-FFF2-40B4-BE49-F238E27FC236}">
                <a16:creationId xmlns:a16="http://schemas.microsoft.com/office/drawing/2014/main" id="{D37F559C-65E4-440D-AB66-E1A679972F52}"/>
              </a:ext>
            </a:extLst>
          </p:cNvPr>
          <p:cNvPicPr>
            <a:picLocks noChangeAspect="1"/>
          </p:cNvPicPr>
          <p:nvPr/>
        </p:nvPicPr>
        <p:blipFill rotWithShape="1">
          <a:blip r:embed="rId2">
            <a:extLst>
              <a:ext uri="{28A0092B-C50C-407E-A947-70E740481C1C}">
                <a14:useLocalDpi xmlns:a14="http://schemas.microsoft.com/office/drawing/2010/main" val="0"/>
              </a:ext>
            </a:extLst>
          </a:blip>
          <a:srcRect r="47688"/>
          <a:stretch/>
        </p:blipFill>
        <p:spPr>
          <a:xfrm>
            <a:off x="1610500" y="2101179"/>
            <a:ext cx="8374370" cy="3005841"/>
          </a:xfrm>
          <a:prstGeom prst="rect">
            <a:avLst/>
          </a:prstGeom>
        </p:spPr>
      </p:pic>
      <p:sp>
        <p:nvSpPr>
          <p:cNvPr id="5" name="文本占位符 5">
            <a:extLst>
              <a:ext uri="{FF2B5EF4-FFF2-40B4-BE49-F238E27FC236}">
                <a16:creationId xmlns:a16="http://schemas.microsoft.com/office/drawing/2014/main" id="{08C3455D-168C-4CE1-80B8-6B637459E50F}"/>
              </a:ext>
            </a:extLst>
          </p:cNvPr>
          <p:cNvSpPr txBox="1">
            <a:spLocks/>
          </p:cNvSpPr>
          <p:nvPr/>
        </p:nvSpPr>
        <p:spPr>
          <a:xfrm>
            <a:off x="4459504" y="1166521"/>
            <a:ext cx="4136571"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000" dirty="0">
                <a:latin typeface="Century Gothic"/>
              </a:rPr>
              <a:t>2019/1/1</a:t>
            </a:r>
            <a:endParaRPr kumimoji="1" lang="zh-CN" altLang="en-US" sz="4000" dirty="0">
              <a:latin typeface="Century Gothic"/>
            </a:endParaRPr>
          </a:p>
        </p:txBody>
      </p:sp>
    </p:spTree>
    <p:extLst>
      <p:ext uri="{BB962C8B-B14F-4D97-AF65-F5344CB8AC3E}">
        <p14:creationId xmlns:p14="http://schemas.microsoft.com/office/powerpoint/2010/main" val="26342593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sp>
        <p:nvSpPr>
          <p:cNvPr id="2" name="矩形 1">
            <a:extLst>
              <a:ext uri="{FF2B5EF4-FFF2-40B4-BE49-F238E27FC236}">
                <a16:creationId xmlns:a16="http://schemas.microsoft.com/office/drawing/2014/main" id="{093E5F67-0079-4BCC-9BED-1543AFB4E00A}"/>
              </a:ext>
            </a:extLst>
          </p:cNvPr>
          <p:cNvSpPr/>
          <p:nvPr/>
        </p:nvSpPr>
        <p:spPr>
          <a:xfrm>
            <a:off x="976008" y="1700356"/>
            <a:ext cx="9851713" cy="3785652"/>
          </a:xfrm>
          <a:prstGeom prst="rect">
            <a:avLst/>
          </a:prstGeom>
        </p:spPr>
        <p:txBody>
          <a:bodyPr wrap="square">
            <a:spAutoFit/>
          </a:bodyPr>
          <a:lstStyle/>
          <a:p>
            <a:r>
              <a:rPr lang="zh-CN" altLang="zh-CN" sz="4000" b="1" kern="100" dirty="0">
                <a:ea typeface="黑体" panose="02010609060101010101" pitchFamily="49" charset="-122"/>
                <a:cs typeface="Times New Roman" panose="02020603050405020304" pitchFamily="18" charset="0"/>
              </a:rPr>
              <a:t>总结：用例描述的时序图与对话框图不够全面，时序图与对话框图包含的用例不够多，上下文图和特性树需要改进，上下文图有明显错误。数据字典不够完善，没有包括大部分用例场景描述的数据。用户手册缺少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端。测试用例缺少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a:t>
            </a:r>
            <a:endParaRPr lang="zh-CN" altLang="en-US" sz="4000" b="1" dirty="0"/>
          </a:p>
        </p:txBody>
      </p:sp>
    </p:spTree>
    <p:extLst>
      <p:ext uri="{BB962C8B-B14F-4D97-AF65-F5344CB8AC3E}">
        <p14:creationId xmlns:p14="http://schemas.microsoft.com/office/powerpoint/2010/main" val="6889482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898EA89C-C9BD-4F57-B57C-97587B524F06}"/>
              </a:ext>
            </a:extLst>
          </p:cNvPr>
          <p:cNvGraphicFramePr>
            <a:graphicFrameLocks noGrp="1"/>
          </p:cNvGraphicFramePr>
          <p:nvPr>
            <p:extLst>
              <p:ext uri="{D42A27DB-BD31-4B8C-83A1-F6EECF244321}">
                <p14:modId xmlns:p14="http://schemas.microsoft.com/office/powerpoint/2010/main" val="1696512837"/>
              </p:ext>
            </p:extLst>
          </p:nvPr>
        </p:nvGraphicFramePr>
        <p:xfrm>
          <a:off x="274948" y="438702"/>
          <a:ext cx="11491274" cy="5980596"/>
        </p:xfrm>
        <a:graphic>
          <a:graphicData uri="http://schemas.openxmlformats.org/drawingml/2006/table">
            <a:tbl>
              <a:tblPr>
                <a:tableStyleId>{5C22544A-7EE6-4342-B048-85BDC9FD1C3A}</a:tableStyleId>
              </a:tblPr>
              <a:tblGrid>
                <a:gridCol w="1360992">
                  <a:extLst>
                    <a:ext uri="{9D8B030D-6E8A-4147-A177-3AD203B41FA5}">
                      <a16:colId xmlns:a16="http://schemas.microsoft.com/office/drawing/2014/main" val="3436045178"/>
                    </a:ext>
                  </a:extLst>
                </a:gridCol>
                <a:gridCol w="1651007">
                  <a:extLst>
                    <a:ext uri="{9D8B030D-6E8A-4147-A177-3AD203B41FA5}">
                      <a16:colId xmlns:a16="http://schemas.microsoft.com/office/drawing/2014/main" val="2707804889"/>
                    </a:ext>
                  </a:extLst>
                </a:gridCol>
                <a:gridCol w="2486186">
                  <a:extLst>
                    <a:ext uri="{9D8B030D-6E8A-4147-A177-3AD203B41FA5}">
                      <a16:colId xmlns:a16="http://schemas.microsoft.com/office/drawing/2014/main" val="2495011854"/>
                    </a:ext>
                  </a:extLst>
                </a:gridCol>
                <a:gridCol w="3262765">
                  <a:extLst>
                    <a:ext uri="{9D8B030D-6E8A-4147-A177-3AD203B41FA5}">
                      <a16:colId xmlns:a16="http://schemas.microsoft.com/office/drawing/2014/main" val="384384010"/>
                    </a:ext>
                  </a:extLst>
                </a:gridCol>
                <a:gridCol w="2730324">
                  <a:extLst>
                    <a:ext uri="{9D8B030D-6E8A-4147-A177-3AD203B41FA5}">
                      <a16:colId xmlns:a16="http://schemas.microsoft.com/office/drawing/2014/main" val="3660768865"/>
                    </a:ext>
                  </a:extLst>
                </a:gridCol>
              </a:tblGrid>
              <a:tr h="431653">
                <a:tc>
                  <a:txBody>
                    <a:bodyPr/>
                    <a:lstStyle/>
                    <a:p>
                      <a:pPr algn="l">
                        <a:spcAft>
                          <a:spcPts val="0"/>
                        </a:spcAft>
                      </a:pPr>
                      <a:r>
                        <a:rPr lang="zh-CN" sz="1800" b="1" kern="100">
                          <a:effectLst/>
                        </a:rPr>
                        <a:t>版本</a:t>
                      </a:r>
                      <a:r>
                        <a:rPr lang="en-US" sz="1800" b="1" kern="100">
                          <a:effectLst/>
                        </a:rPr>
                        <a:t>/</a:t>
                      </a:r>
                      <a:r>
                        <a:rPr lang="zh-CN" sz="1800" b="1" kern="100">
                          <a:effectLst/>
                        </a:rPr>
                        <a:t>状态</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作者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参与者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起止日期 </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备注 </a:t>
                      </a:r>
                      <a:endParaRPr lang="zh-CN" sz="1800" b="1" kern="100">
                        <a:effectLst/>
                        <a:latin typeface="Times New Roman" panose="02020603050405020304" pitchFamily="18" charset="0"/>
                        <a:ea typeface="宋体" panose="02010600030101010101" pitchFamily="2" charset="-122"/>
                      </a:endParaRPr>
                    </a:p>
                  </a:txBody>
                  <a:tcPr marL="92497" marR="92497" marT="0" marB="0"/>
                </a:tc>
                <a:extLst>
                  <a:ext uri="{0D108BD9-81ED-4DB2-BD59-A6C34878D82A}">
                    <a16:rowId xmlns:a16="http://schemas.microsoft.com/office/drawing/2014/main" val="2316027311"/>
                  </a:ext>
                </a:extLst>
              </a:tr>
              <a:tr h="431653">
                <a:tc>
                  <a:txBody>
                    <a:bodyPr/>
                    <a:lstStyle/>
                    <a:p>
                      <a:pPr algn="l">
                        <a:spcAft>
                          <a:spcPts val="0"/>
                        </a:spcAft>
                      </a:pPr>
                      <a:r>
                        <a:rPr lang="en-US" sz="1800" b="1" kern="100">
                          <a:effectLst/>
                        </a:rPr>
                        <a:t>0.1.0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夏昌灏、吴荣欣、李俊、黄浩峰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2018-12-14</a:t>
                      </a:r>
                      <a:r>
                        <a:rPr lang="zh-CN" sz="1800" b="1" kern="100">
                          <a:effectLst/>
                        </a:rPr>
                        <a:t>——</a:t>
                      </a:r>
                    </a:p>
                    <a:p>
                      <a:pPr algn="l">
                        <a:spcAft>
                          <a:spcPts val="0"/>
                        </a:spcAft>
                      </a:pPr>
                      <a:r>
                        <a:rPr lang="en-US" sz="1800" b="1" kern="100">
                          <a:effectLst/>
                        </a:rPr>
                        <a:t>2018-12-17</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选择模板</a:t>
                      </a:r>
                      <a:r>
                        <a:rPr lang="en-US" sz="1800" b="1" kern="100">
                          <a:effectLst/>
                        </a:rPr>
                        <a:t>,</a:t>
                      </a:r>
                      <a:r>
                        <a:rPr lang="zh-CN" sz="1800" b="1" kern="100">
                          <a:effectLst/>
                        </a:rPr>
                        <a:t>并编写内容</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3923133"/>
                  </a:ext>
                </a:extLst>
              </a:tr>
              <a:tr h="431653">
                <a:tc>
                  <a:txBody>
                    <a:bodyPr/>
                    <a:lstStyle/>
                    <a:p>
                      <a:pPr algn="l">
                        <a:spcAft>
                          <a:spcPts val="0"/>
                        </a:spcAft>
                      </a:pPr>
                      <a:r>
                        <a:rPr lang="en-US" sz="1800" b="1" kern="100">
                          <a:effectLst/>
                        </a:rPr>
                        <a:t>0.2.0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2018-12-23</a:t>
                      </a:r>
                      <a:r>
                        <a:rPr lang="zh-CN" sz="1800" b="1" kern="100">
                          <a:effectLst/>
                        </a:rPr>
                        <a:t>——</a:t>
                      </a:r>
                    </a:p>
                    <a:p>
                      <a:pPr algn="l">
                        <a:spcAft>
                          <a:spcPts val="0"/>
                        </a:spcAft>
                      </a:pPr>
                      <a:r>
                        <a:rPr lang="en-US" sz="1800" b="1" kern="100">
                          <a:effectLst/>
                        </a:rPr>
                        <a:t>2018-12-23</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增加对话框图和序列图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3516778091"/>
                  </a:ext>
                </a:extLst>
              </a:tr>
              <a:tr h="431653">
                <a:tc>
                  <a:txBody>
                    <a:bodyPr/>
                    <a:lstStyle/>
                    <a:p>
                      <a:pPr algn="l">
                        <a:spcAft>
                          <a:spcPts val="0"/>
                        </a:spcAft>
                      </a:pPr>
                      <a:r>
                        <a:rPr lang="en-US" sz="1800" b="1" kern="100">
                          <a:effectLst/>
                        </a:rPr>
                        <a:t>0.3.0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2018-12-29</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修改了时序图，用例描述</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71160226"/>
                  </a:ext>
                </a:extLst>
              </a:tr>
              <a:tr h="431653">
                <a:tc>
                  <a:txBody>
                    <a:bodyPr/>
                    <a:lstStyle/>
                    <a:p>
                      <a:pPr algn="l">
                        <a:spcAft>
                          <a:spcPts val="0"/>
                        </a:spcAft>
                      </a:pPr>
                      <a:r>
                        <a:rPr lang="en-US" sz="1800" b="1" kern="100">
                          <a:effectLst/>
                        </a:rPr>
                        <a:t>0.3.1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2018-12-30</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a:t>
                      </a:r>
                      <a:r>
                        <a:rPr lang="en-US" sz="1800" b="1" kern="100">
                          <a:effectLst/>
                        </a:rPr>
                        <a:t>ER</a:t>
                      </a:r>
                      <a:r>
                        <a:rPr lang="zh-CN" sz="1800" b="1" kern="100">
                          <a:effectLst/>
                        </a:rPr>
                        <a:t>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51155496"/>
                  </a:ext>
                </a:extLst>
              </a:tr>
              <a:tr h="647479">
                <a:tc>
                  <a:txBody>
                    <a:bodyPr/>
                    <a:lstStyle/>
                    <a:p>
                      <a:pPr algn="l">
                        <a:spcAft>
                          <a:spcPts val="0"/>
                        </a:spcAft>
                      </a:pPr>
                      <a:r>
                        <a:rPr lang="en-US" sz="1800" b="1" kern="100">
                          <a:effectLst/>
                        </a:rPr>
                        <a:t>0.3.2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吴荣欣、李俊、黄浩峰、叶忠杰</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2019-1-1</a:t>
                      </a:r>
                      <a:r>
                        <a:rPr lang="zh-CN" sz="1800" b="1" kern="100">
                          <a:effectLst/>
                        </a:rPr>
                        <a:t>——</a:t>
                      </a:r>
                    </a:p>
                    <a:p>
                      <a:pPr algn="l">
                        <a:spcAft>
                          <a:spcPts val="0"/>
                        </a:spcAft>
                      </a:pPr>
                      <a:r>
                        <a:rPr lang="en-US" sz="1800" b="1" kern="100">
                          <a:effectLst/>
                        </a:rPr>
                        <a:t>2019-1-1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709484897"/>
                  </a:ext>
                </a:extLst>
              </a:tr>
              <a:tr h="647479">
                <a:tc>
                  <a:txBody>
                    <a:bodyPr/>
                    <a:lstStyle/>
                    <a:p>
                      <a:pPr algn="l">
                        <a:spcAft>
                          <a:spcPts val="0"/>
                        </a:spcAft>
                      </a:pPr>
                      <a:r>
                        <a:rPr lang="en-US" sz="1800" b="1" kern="100">
                          <a:solidFill>
                            <a:srgbClr val="FF0000"/>
                          </a:solidFill>
                          <a:effectLst/>
                        </a:rPr>
                        <a:t>0.4.0</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夏昌灏</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吴荣欣、李俊、黄浩峰、叶忠杰</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solidFill>
                            <a:srgbClr val="FF0000"/>
                          </a:solidFill>
                          <a:effectLst/>
                        </a:rPr>
                        <a:t>2019-1-1</a:t>
                      </a:r>
                      <a:r>
                        <a:rPr lang="zh-CN" sz="1800" b="1" kern="100">
                          <a:solidFill>
                            <a:srgbClr val="FF0000"/>
                          </a:solidFill>
                          <a:effectLst/>
                        </a:rPr>
                        <a:t>——</a:t>
                      </a:r>
                    </a:p>
                    <a:p>
                      <a:pPr algn="l">
                        <a:spcAft>
                          <a:spcPts val="0"/>
                        </a:spcAft>
                      </a:pPr>
                      <a:r>
                        <a:rPr lang="en-US" sz="1800" b="1" kern="100">
                          <a:solidFill>
                            <a:srgbClr val="FF0000"/>
                          </a:solidFill>
                          <a:effectLst/>
                        </a:rPr>
                        <a:t>2019-1-1</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solidFill>
                            <a:srgbClr val="FF0000"/>
                          </a:solidFill>
                          <a:effectLst/>
                        </a:rPr>
                        <a:t>组内评审了</a:t>
                      </a:r>
                      <a:r>
                        <a:rPr lang="en-US" sz="1800" b="1" kern="100" dirty="0">
                          <a:solidFill>
                            <a:srgbClr val="FF0000"/>
                          </a:solidFill>
                          <a:effectLst/>
                        </a:rPr>
                        <a:t>SRS</a:t>
                      </a:r>
                      <a:r>
                        <a:rPr lang="zh-CN" sz="1800" b="1" kern="100" dirty="0">
                          <a:solidFill>
                            <a:srgbClr val="FF0000"/>
                          </a:solidFill>
                          <a:effectLst/>
                        </a:rPr>
                        <a:t>，并且修改了对应部分</a:t>
                      </a:r>
                      <a:endParaRPr lang="zh-CN" sz="1800" b="1" kern="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848377000"/>
                  </a:ext>
                </a:extLst>
              </a:tr>
              <a:tr h="647479">
                <a:tc>
                  <a:txBody>
                    <a:bodyPr/>
                    <a:lstStyle/>
                    <a:p>
                      <a:pPr algn="l">
                        <a:spcAft>
                          <a:spcPts val="0"/>
                        </a:spcAft>
                      </a:pPr>
                      <a:r>
                        <a:rPr lang="en-US" sz="1800" b="1" kern="100">
                          <a:effectLst/>
                        </a:rPr>
                        <a:t>0.4.1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2019-1-2</a:t>
                      </a:r>
                      <a:r>
                        <a:rPr lang="zh-CN" sz="1800" b="1" kern="100">
                          <a:effectLst/>
                        </a:rPr>
                        <a:t>——</a:t>
                      </a:r>
                    </a:p>
                    <a:p>
                      <a:pPr algn="l">
                        <a:spcAft>
                          <a:spcPts val="0"/>
                        </a:spcAft>
                      </a:pPr>
                      <a:r>
                        <a:rPr lang="en-US" sz="1800" b="1" kern="100">
                          <a:effectLst/>
                        </a:rPr>
                        <a:t>2019-1-2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096521056"/>
                  </a:ext>
                </a:extLst>
              </a:tr>
              <a:tr h="863306">
                <a:tc>
                  <a:txBody>
                    <a:bodyPr/>
                    <a:lstStyle/>
                    <a:p>
                      <a:pPr algn="l">
                        <a:spcAft>
                          <a:spcPts val="0"/>
                        </a:spcAft>
                      </a:pPr>
                      <a:r>
                        <a:rPr lang="en-US" sz="1800" b="1" kern="100">
                          <a:effectLst/>
                        </a:rPr>
                        <a:t>0.5.0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2019-1-6</a:t>
                      </a:r>
                      <a:r>
                        <a:rPr lang="zh-CN" sz="1800" b="1" kern="100" dirty="0">
                          <a:effectLst/>
                        </a:rPr>
                        <a:t>——</a:t>
                      </a:r>
                    </a:p>
                    <a:p>
                      <a:pPr algn="l">
                        <a:spcAft>
                          <a:spcPts val="0"/>
                        </a:spcAft>
                      </a:pPr>
                      <a:r>
                        <a:rPr lang="en-US" sz="1800" b="1" kern="100" dirty="0">
                          <a:effectLst/>
                        </a:rPr>
                        <a:t>2019-1-8</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更新了优先级打分，增加了总的优先级排序</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17678875"/>
                  </a:ext>
                </a:extLst>
              </a:tr>
              <a:tr h="431653">
                <a:tc>
                  <a:txBody>
                    <a:bodyPr/>
                    <a:lstStyle/>
                    <a:p>
                      <a:pPr algn="l">
                        <a:spcAft>
                          <a:spcPts val="0"/>
                        </a:spcAft>
                      </a:pPr>
                      <a:r>
                        <a:rPr lang="en-US" sz="1800" b="1" kern="100" dirty="0">
                          <a:effectLst/>
                        </a:rPr>
                        <a:t>0.5.1</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夏昌灏</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2019-1-9</a:t>
                      </a:r>
                      <a:r>
                        <a:rPr lang="zh-CN" sz="1800" b="1" kern="100" dirty="0">
                          <a:effectLst/>
                        </a:rPr>
                        <a:t>——</a:t>
                      </a:r>
                    </a:p>
                    <a:p>
                      <a:pPr algn="l">
                        <a:spcAft>
                          <a:spcPts val="0"/>
                        </a:spcAft>
                      </a:pPr>
                      <a:r>
                        <a:rPr lang="en-US" sz="1800" b="1" kern="100" dirty="0">
                          <a:effectLst/>
                        </a:rPr>
                        <a:t>2019-1-9</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effectLst/>
                        </a:rPr>
                        <a:t>更新了数据字典</a:t>
                      </a:r>
                      <a:endParaRPr lang="zh-CN" sz="18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322595321"/>
                  </a:ext>
                </a:extLst>
              </a:tr>
            </a:tbl>
          </a:graphicData>
        </a:graphic>
      </p:graphicFrame>
    </p:spTree>
    <p:extLst>
      <p:ext uri="{BB962C8B-B14F-4D97-AF65-F5344CB8AC3E}">
        <p14:creationId xmlns:p14="http://schemas.microsoft.com/office/powerpoint/2010/main" val="3205036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14</a:t>
            </a:r>
            <a:endParaRPr lang="zh-CN" altLang="en-US" sz="50000" dirty="0">
              <a:solidFill>
                <a:schemeClr val="bg1"/>
              </a:solidFill>
            </a:endParaRPr>
          </a:p>
        </p:txBody>
      </p:sp>
      <p:sp>
        <p:nvSpPr>
          <p:cNvPr id="4" name="矩形 3"/>
          <p:cNvSpPr/>
          <p:nvPr/>
        </p:nvSpPr>
        <p:spPr>
          <a:xfrm>
            <a:off x="6339283" y="2471179"/>
            <a:ext cx="5205018"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参考资料及</a:t>
            </a:r>
            <a:endParaRPr kumimoji="1" lang="en-US" altLang="zh-CN" sz="6000" b="1" dirty="0">
              <a:solidFill>
                <a:srgbClr val="FFFFFF"/>
              </a:solidFill>
              <a:latin typeface="Century Gothic"/>
            </a:endParaRPr>
          </a:p>
          <a:p>
            <a:pPr>
              <a:lnSpc>
                <a:spcPct val="130000"/>
              </a:lnSpc>
            </a:pPr>
            <a:r>
              <a:rPr kumimoji="1" lang="zh-CN" altLang="en-US" sz="6000" b="1" dirty="0">
                <a:solidFill>
                  <a:srgbClr val="FFFFFF"/>
                </a:solidFill>
                <a:latin typeface="Century Gothic"/>
              </a:rPr>
              <a:t>绩效</a:t>
            </a:r>
          </a:p>
        </p:txBody>
      </p:sp>
    </p:spTree>
    <p:extLst>
      <p:ext uri="{BB962C8B-B14F-4D97-AF65-F5344CB8AC3E}">
        <p14:creationId xmlns:p14="http://schemas.microsoft.com/office/powerpoint/2010/main" val="3873437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3416320"/>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4</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5]</a:t>
            </a:r>
            <a:r>
              <a:rPr lang="zh-CN" altLang="en-US" sz="3600" b="1" dirty="0">
                <a:latin typeface="+mn-ea"/>
              </a:rPr>
              <a:t>项目管理知识体系指南（PMBOK 指南)第六版/项目管理协会</a:t>
            </a:r>
          </a:p>
        </p:txBody>
      </p:sp>
    </p:spTree>
    <p:extLst>
      <p:ext uri="{BB962C8B-B14F-4D97-AF65-F5344CB8AC3E}">
        <p14:creationId xmlns:p14="http://schemas.microsoft.com/office/powerpoint/2010/main" val="1270447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6197850" y="2921169"/>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a:t>
            </a:r>
          </a:p>
        </p:txBody>
      </p:sp>
    </p:spTree>
    <p:extLst>
      <p:ext uri="{BB962C8B-B14F-4D97-AF65-F5344CB8AC3E}">
        <p14:creationId xmlns:p14="http://schemas.microsoft.com/office/powerpoint/2010/main" val="3906356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分工</a:t>
            </a:r>
          </a:p>
        </p:txBody>
      </p:sp>
      <p:sp>
        <p:nvSpPr>
          <p:cNvPr id="5" name="文本框 4">
            <a:extLst>
              <a:ext uri="{FF2B5EF4-FFF2-40B4-BE49-F238E27FC236}">
                <a16:creationId xmlns:a16="http://schemas.microsoft.com/office/drawing/2014/main" id="{FC231DBD-AE8E-4378-9779-8DCF472C12C2}"/>
              </a:ext>
            </a:extLst>
          </p:cNvPr>
          <p:cNvSpPr txBox="1">
            <a:spLocks noChangeArrowheads="1"/>
          </p:cNvSpPr>
          <p:nvPr/>
        </p:nvSpPr>
        <p:spPr bwMode="auto">
          <a:xfrm>
            <a:off x="1745712" y="1268074"/>
            <a:ext cx="4040969" cy="1474571"/>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叶忠杰 </a:t>
            </a:r>
            <a:r>
              <a:rPr lang="en-US" altLang="zh-CN" dirty="0">
                <a:latin typeface="微软雅黑" panose="020B0503020204020204" pitchFamily="34" charset="-122"/>
                <a:ea typeface="微软雅黑" panose="020B0503020204020204" pitchFamily="34" charset="-122"/>
              </a:rPr>
              <a:t>91</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a:t>
            </a:r>
            <a:r>
              <a:rPr lang="en-US" altLang="zh-CN" dirty="0">
                <a:latin typeface="微软雅黑" panose="020B0503020204020204" pitchFamily="34" charset="-122"/>
                <a:ea typeface="微软雅黑" panose="020B0503020204020204" pitchFamily="34" charset="-122"/>
              </a:rPr>
              <a:t>ER</a:t>
            </a:r>
            <a:r>
              <a:rPr lang="zh-CN" altLang="en-US" dirty="0">
                <a:latin typeface="微软雅黑" panose="020B0503020204020204" pitchFamily="34" charset="-122"/>
                <a:ea typeface="微软雅黑" panose="020B0503020204020204" pitchFamily="34" charset="-122"/>
              </a:rPr>
              <a:t>图，界面原型（移动端），优先级打分计算</a:t>
            </a:r>
            <a:endParaRPr lang="en-US" altLang="zh-CN" sz="1200" dirty="0">
              <a:latin typeface="造字工房悦黑（非商用）常规体" pitchFamily="2" charset="-122"/>
              <a:ea typeface="造字工房悦黑（非商用）常规体" pitchFamily="2" charset="-122"/>
              <a:cs typeface="造字工房悦黑体验版细体"/>
            </a:endParaRPr>
          </a:p>
        </p:txBody>
      </p:sp>
      <p:grpSp>
        <p:nvGrpSpPr>
          <p:cNvPr id="9" name="组合 8">
            <a:extLst>
              <a:ext uri="{FF2B5EF4-FFF2-40B4-BE49-F238E27FC236}">
                <a16:creationId xmlns:a16="http://schemas.microsoft.com/office/drawing/2014/main" id="{BF6ED443-5CF2-4C3D-BC27-4548B94C3549}"/>
              </a:ext>
            </a:extLst>
          </p:cNvPr>
          <p:cNvGrpSpPr>
            <a:grpSpLocks/>
          </p:cNvGrpSpPr>
          <p:nvPr/>
        </p:nvGrpSpPr>
        <p:grpSpPr bwMode="auto">
          <a:xfrm>
            <a:off x="1092862" y="1660629"/>
            <a:ext cx="538163" cy="538162"/>
            <a:chOff x="4870151" y="2570251"/>
            <a:chExt cx="538709" cy="538709"/>
          </a:xfrm>
        </p:grpSpPr>
        <p:sp>
          <p:nvSpPr>
            <p:cNvPr id="10" name="矩形 9">
              <a:extLst>
                <a:ext uri="{FF2B5EF4-FFF2-40B4-BE49-F238E27FC236}">
                  <a16:creationId xmlns:a16="http://schemas.microsoft.com/office/drawing/2014/main" id="{178621BE-7CBE-4087-8A99-A8C7EB9A4226}"/>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1" name="Group 101">
              <a:extLst>
                <a:ext uri="{FF2B5EF4-FFF2-40B4-BE49-F238E27FC236}">
                  <a16:creationId xmlns:a16="http://schemas.microsoft.com/office/drawing/2014/main" id="{88570295-41E0-4758-AF8B-0CBDD5E49C7A}"/>
                </a:ext>
              </a:extLst>
            </p:cNvPr>
            <p:cNvGrpSpPr>
              <a:grpSpLocks/>
            </p:cNvGrpSpPr>
            <p:nvPr/>
          </p:nvGrpSpPr>
          <p:grpSpPr bwMode="auto">
            <a:xfrm>
              <a:off x="4993784" y="2661805"/>
              <a:ext cx="288925" cy="355600"/>
              <a:chOff x="1543" y="2379"/>
              <a:chExt cx="156" cy="192"/>
            </a:xfrm>
          </p:grpSpPr>
          <p:sp>
            <p:nvSpPr>
              <p:cNvPr id="12" name="Freeform 70">
                <a:extLst>
                  <a:ext uri="{FF2B5EF4-FFF2-40B4-BE49-F238E27FC236}">
                    <a16:creationId xmlns:a16="http://schemas.microsoft.com/office/drawing/2014/main" id="{0C005AE7-296C-4815-9FA0-E2AD6205BB73}"/>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13" name="Freeform 71">
                <a:extLst>
                  <a:ext uri="{FF2B5EF4-FFF2-40B4-BE49-F238E27FC236}">
                    <a16:creationId xmlns:a16="http://schemas.microsoft.com/office/drawing/2014/main" id="{77C848F2-75E4-49BD-851D-9EC4EABABB46}"/>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14" name="Freeform 73">
                <a:extLst>
                  <a:ext uri="{FF2B5EF4-FFF2-40B4-BE49-F238E27FC236}">
                    <a16:creationId xmlns:a16="http://schemas.microsoft.com/office/drawing/2014/main" id="{DC9DB4DA-7C4A-443D-ACC7-F769C461FAB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15" name="Freeform 74">
                <a:extLst>
                  <a:ext uri="{FF2B5EF4-FFF2-40B4-BE49-F238E27FC236}">
                    <a16:creationId xmlns:a16="http://schemas.microsoft.com/office/drawing/2014/main" id="{D8DB0265-CAE3-4EBC-9C9A-6C20E2431662}"/>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16" name="Freeform 79">
                <a:extLst>
                  <a:ext uri="{FF2B5EF4-FFF2-40B4-BE49-F238E27FC236}">
                    <a16:creationId xmlns:a16="http://schemas.microsoft.com/office/drawing/2014/main" id="{D714E2E9-0300-4311-AF30-C7D4B6A457C2}"/>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grpSp>
        <p:nvGrpSpPr>
          <p:cNvPr id="17" name="组合 16">
            <a:extLst>
              <a:ext uri="{FF2B5EF4-FFF2-40B4-BE49-F238E27FC236}">
                <a16:creationId xmlns:a16="http://schemas.microsoft.com/office/drawing/2014/main" id="{DD714B58-9442-4FE0-8F81-D1837AF23C43}"/>
              </a:ext>
            </a:extLst>
          </p:cNvPr>
          <p:cNvGrpSpPr>
            <a:grpSpLocks/>
          </p:cNvGrpSpPr>
          <p:nvPr/>
        </p:nvGrpSpPr>
        <p:grpSpPr bwMode="auto">
          <a:xfrm>
            <a:off x="1092862" y="3364064"/>
            <a:ext cx="538163" cy="538162"/>
            <a:chOff x="4870151" y="3699804"/>
            <a:chExt cx="538709" cy="538709"/>
          </a:xfrm>
        </p:grpSpPr>
        <p:sp>
          <p:nvSpPr>
            <p:cNvPr id="18" name="矩形 17">
              <a:extLst>
                <a:ext uri="{FF2B5EF4-FFF2-40B4-BE49-F238E27FC236}">
                  <a16:creationId xmlns:a16="http://schemas.microsoft.com/office/drawing/2014/main" id="{5D0F5388-6BC0-457C-A2F7-52C95BBAE9AA}"/>
                </a:ext>
              </a:extLst>
            </p:cNvPr>
            <p:cNvSpPr/>
            <p:nvPr/>
          </p:nvSpPr>
          <p:spPr>
            <a:xfrm>
              <a:off x="4870151" y="3699804"/>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9" name="Group 102">
              <a:extLst>
                <a:ext uri="{FF2B5EF4-FFF2-40B4-BE49-F238E27FC236}">
                  <a16:creationId xmlns:a16="http://schemas.microsoft.com/office/drawing/2014/main" id="{16CE690D-3CBF-4F6E-B299-80BC1786AB8E}"/>
                </a:ext>
              </a:extLst>
            </p:cNvPr>
            <p:cNvGrpSpPr>
              <a:grpSpLocks/>
            </p:cNvGrpSpPr>
            <p:nvPr/>
          </p:nvGrpSpPr>
          <p:grpSpPr bwMode="auto">
            <a:xfrm>
              <a:off x="5004897" y="3774127"/>
              <a:ext cx="288925" cy="381000"/>
              <a:chOff x="1911" y="2365"/>
              <a:chExt cx="156" cy="206"/>
            </a:xfrm>
          </p:grpSpPr>
          <p:sp>
            <p:nvSpPr>
              <p:cNvPr id="20" name="Freeform 75">
                <a:extLst>
                  <a:ext uri="{FF2B5EF4-FFF2-40B4-BE49-F238E27FC236}">
                    <a16:creationId xmlns:a16="http://schemas.microsoft.com/office/drawing/2014/main" id="{4EC1ECCF-498D-4E23-99A7-21A152D9A334}"/>
                  </a:ext>
                </a:extLst>
              </p:cNvPr>
              <p:cNvSpPr>
                <a:spLocks/>
              </p:cNvSpPr>
              <p:nvPr/>
            </p:nvSpPr>
            <p:spPr bwMode="auto">
              <a:xfrm>
                <a:off x="1917"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21" name="Freeform 76">
                <a:extLst>
                  <a:ext uri="{FF2B5EF4-FFF2-40B4-BE49-F238E27FC236}">
                    <a16:creationId xmlns:a16="http://schemas.microsoft.com/office/drawing/2014/main" id="{5BB1D51E-509E-4238-830A-3E55F3D9B76F}"/>
                  </a:ext>
                </a:extLst>
              </p:cNvPr>
              <p:cNvSpPr>
                <a:spLocks/>
              </p:cNvSpPr>
              <p:nvPr/>
            </p:nvSpPr>
            <p:spPr bwMode="auto">
              <a:xfrm>
                <a:off x="1911"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22" name="Freeform 77">
                <a:extLst>
                  <a:ext uri="{FF2B5EF4-FFF2-40B4-BE49-F238E27FC236}">
                    <a16:creationId xmlns:a16="http://schemas.microsoft.com/office/drawing/2014/main" id="{92279309-1426-4CA2-AF4B-482A35B91C99}"/>
                  </a:ext>
                </a:extLst>
              </p:cNvPr>
              <p:cNvSpPr>
                <a:spLocks/>
              </p:cNvSpPr>
              <p:nvPr/>
            </p:nvSpPr>
            <p:spPr bwMode="auto">
              <a:xfrm>
                <a:off x="1941" y="2403"/>
                <a:ext cx="96" cy="120"/>
              </a:xfrm>
              <a:custGeom>
                <a:avLst/>
                <a:gdLst>
                  <a:gd name="T0" fmla="*/ 2048 w 48"/>
                  <a:gd name="T1" fmla="*/ 1280 h 60"/>
                  <a:gd name="T2" fmla="*/ 1024 w 48"/>
                  <a:gd name="T3" fmla="*/ 1280 h 60"/>
                  <a:gd name="T4" fmla="*/ 0 w 48"/>
                  <a:gd name="T5" fmla="*/ 3584 h 60"/>
                  <a:gd name="T6" fmla="*/ 1536 w 48"/>
                  <a:gd name="T7" fmla="*/ 3840 h 60"/>
                  <a:gd name="T8" fmla="*/ 3072 w 48"/>
                  <a:gd name="T9" fmla="*/ 3584 h 60"/>
                  <a:gd name="T10" fmla="*/ 2048 w 48"/>
                  <a:gd name="T11" fmla="*/ 1280 h 60"/>
                  <a:gd name="T12" fmla="*/ 0 60000 65536"/>
                  <a:gd name="T13" fmla="*/ 0 60000 65536"/>
                  <a:gd name="T14" fmla="*/ 0 60000 65536"/>
                  <a:gd name="T15" fmla="*/ 0 60000 65536"/>
                  <a:gd name="T16" fmla="*/ 0 60000 65536"/>
                  <a:gd name="T17" fmla="*/ 0 60000 65536"/>
                  <a:gd name="T18" fmla="*/ 0 w 48"/>
                  <a:gd name="T19" fmla="*/ 0 h 60"/>
                  <a:gd name="T20" fmla="*/ 48 w 48"/>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48" h="60">
                    <a:moveTo>
                      <a:pt x="32" y="20"/>
                    </a:moveTo>
                    <a:cubicBezTo>
                      <a:pt x="32" y="0"/>
                      <a:pt x="16" y="0"/>
                      <a:pt x="16" y="20"/>
                    </a:cubicBezTo>
                    <a:cubicBezTo>
                      <a:pt x="16" y="48"/>
                      <a:pt x="0" y="48"/>
                      <a:pt x="0" y="56"/>
                    </a:cubicBezTo>
                    <a:cubicBezTo>
                      <a:pt x="24" y="60"/>
                      <a:pt x="24" y="60"/>
                      <a:pt x="24" y="60"/>
                    </a:cubicBezTo>
                    <a:cubicBezTo>
                      <a:pt x="48" y="56"/>
                      <a:pt x="48" y="56"/>
                      <a:pt x="48" y="56"/>
                    </a:cubicBezTo>
                    <a:cubicBezTo>
                      <a:pt x="48" y="48"/>
                      <a:pt x="32" y="48"/>
                      <a:pt x="32" y="20"/>
                    </a:cubicBezTo>
                    <a:close/>
                  </a:path>
                </a:pathLst>
              </a:custGeom>
              <a:solidFill>
                <a:schemeClr val="tx1"/>
              </a:solidFill>
              <a:ln w="9525">
                <a:noFill/>
                <a:round/>
                <a:headEnd/>
                <a:tailEnd/>
              </a:ln>
            </p:spPr>
            <p:txBody>
              <a:bodyPr/>
              <a:lstStyle/>
              <a:p>
                <a:endParaRPr lang="zh-CN" altLang="en-US"/>
              </a:p>
            </p:txBody>
          </p:sp>
          <p:sp>
            <p:nvSpPr>
              <p:cNvPr id="23" name="Freeform 80">
                <a:extLst>
                  <a:ext uri="{FF2B5EF4-FFF2-40B4-BE49-F238E27FC236}">
                    <a16:creationId xmlns:a16="http://schemas.microsoft.com/office/drawing/2014/main" id="{E22AAC5C-7B72-47EA-83EE-86E34F64A8F2}"/>
                  </a:ext>
                </a:extLst>
              </p:cNvPr>
              <p:cNvSpPr>
                <a:spLocks/>
              </p:cNvSpPr>
              <p:nvPr/>
            </p:nvSpPr>
            <p:spPr bwMode="auto">
              <a:xfrm>
                <a:off x="1935" y="2455"/>
                <a:ext cx="108" cy="42"/>
              </a:xfrm>
              <a:custGeom>
                <a:avLst/>
                <a:gdLst>
                  <a:gd name="T0" fmla="*/ 3008 w 54"/>
                  <a:gd name="T1" fmla="*/ 1280 h 21"/>
                  <a:gd name="T2" fmla="*/ 2880 w 54"/>
                  <a:gd name="T3" fmla="*/ 1280 h 21"/>
                  <a:gd name="T4" fmla="*/ 1728 w 54"/>
                  <a:gd name="T5" fmla="*/ 768 h 21"/>
                  <a:gd name="T6" fmla="*/ 576 w 54"/>
                  <a:gd name="T7" fmla="*/ 1280 h 21"/>
                  <a:gd name="T8" fmla="*/ 64 w 54"/>
                  <a:gd name="T9" fmla="*/ 1024 h 21"/>
                  <a:gd name="T10" fmla="*/ 320 w 54"/>
                  <a:gd name="T11" fmla="*/ 512 h 21"/>
                  <a:gd name="T12" fmla="*/ 1600 w 54"/>
                  <a:gd name="T13" fmla="*/ 0 h 21"/>
                  <a:gd name="T14" fmla="*/ 1856 w 54"/>
                  <a:gd name="T15" fmla="*/ 0 h 21"/>
                  <a:gd name="T16" fmla="*/ 3136 w 54"/>
                  <a:gd name="T17" fmla="*/ 512 h 21"/>
                  <a:gd name="T18" fmla="*/ 3392 w 54"/>
                  <a:gd name="T19" fmla="*/ 1024 h 21"/>
                  <a:gd name="T20" fmla="*/ 3008 w 54"/>
                  <a:gd name="T21" fmla="*/ 128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47" y="20"/>
                    </a:moveTo>
                    <a:cubicBezTo>
                      <a:pt x="46" y="20"/>
                      <a:pt x="46" y="20"/>
                      <a:pt x="45" y="20"/>
                    </a:cubicBezTo>
                    <a:cubicBezTo>
                      <a:pt x="27" y="12"/>
                      <a:pt x="27" y="12"/>
                      <a:pt x="27" y="12"/>
                    </a:cubicBezTo>
                    <a:cubicBezTo>
                      <a:pt x="9" y="20"/>
                      <a:pt x="9" y="20"/>
                      <a:pt x="9" y="20"/>
                    </a:cubicBezTo>
                    <a:cubicBezTo>
                      <a:pt x="6" y="21"/>
                      <a:pt x="3" y="19"/>
                      <a:pt x="1" y="16"/>
                    </a:cubicBezTo>
                    <a:cubicBezTo>
                      <a:pt x="0" y="13"/>
                      <a:pt x="2" y="10"/>
                      <a:pt x="5" y="8"/>
                    </a:cubicBezTo>
                    <a:cubicBezTo>
                      <a:pt x="25" y="0"/>
                      <a:pt x="25" y="0"/>
                      <a:pt x="25" y="0"/>
                    </a:cubicBezTo>
                    <a:cubicBezTo>
                      <a:pt x="26" y="0"/>
                      <a:pt x="28" y="0"/>
                      <a:pt x="29" y="0"/>
                    </a:cubicBezTo>
                    <a:cubicBezTo>
                      <a:pt x="49" y="8"/>
                      <a:pt x="49" y="8"/>
                      <a:pt x="49" y="8"/>
                    </a:cubicBezTo>
                    <a:cubicBezTo>
                      <a:pt x="52" y="10"/>
                      <a:pt x="54" y="13"/>
                      <a:pt x="53" y="16"/>
                    </a:cubicBezTo>
                    <a:cubicBezTo>
                      <a:pt x="52" y="19"/>
                      <a:pt x="49" y="20"/>
                      <a:pt x="47" y="20"/>
                    </a:cubicBezTo>
                    <a:close/>
                  </a:path>
                </a:pathLst>
              </a:custGeom>
              <a:solidFill>
                <a:schemeClr val="tx1"/>
              </a:solidFill>
              <a:ln w="9525">
                <a:noFill/>
                <a:round/>
                <a:headEnd/>
                <a:tailEnd/>
              </a:ln>
            </p:spPr>
            <p:txBody>
              <a:bodyPr/>
              <a:lstStyle/>
              <a:p>
                <a:endParaRPr lang="zh-CN" altLang="en-US"/>
              </a:p>
            </p:txBody>
          </p:sp>
          <p:sp>
            <p:nvSpPr>
              <p:cNvPr id="24" name="Freeform 81">
                <a:extLst>
                  <a:ext uri="{FF2B5EF4-FFF2-40B4-BE49-F238E27FC236}">
                    <a16:creationId xmlns:a16="http://schemas.microsoft.com/office/drawing/2014/main" id="{8193CD94-E0C9-4D47-85AC-E35BC7F8AD3C}"/>
                  </a:ext>
                </a:extLst>
              </p:cNvPr>
              <p:cNvSpPr>
                <a:spLocks/>
              </p:cNvSpPr>
              <p:nvPr/>
            </p:nvSpPr>
            <p:spPr bwMode="auto">
              <a:xfrm>
                <a:off x="1951" y="2381"/>
                <a:ext cx="76" cy="92"/>
              </a:xfrm>
              <a:custGeom>
                <a:avLst/>
                <a:gdLst>
                  <a:gd name="T0" fmla="*/ 2432 w 38"/>
                  <a:gd name="T1" fmla="*/ 1728 h 46"/>
                  <a:gd name="T2" fmla="*/ 1216 w 38"/>
                  <a:gd name="T3" fmla="*/ 2944 h 46"/>
                  <a:gd name="T4" fmla="*/ 0 w 38"/>
                  <a:gd name="T5" fmla="*/ 1728 h 46"/>
                  <a:gd name="T6" fmla="*/ 1216 w 38"/>
                  <a:gd name="T7" fmla="*/ 0 h 46"/>
                  <a:gd name="T8" fmla="*/ 2432 w 38"/>
                  <a:gd name="T9" fmla="*/ 1728 h 46"/>
                  <a:gd name="T10" fmla="*/ 0 60000 65536"/>
                  <a:gd name="T11" fmla="*/ 0 60000 65536"/>
                  <a:gd name="T12" fmla="*/ 0 60000 65536"/>
                  <a:gd name="T13" fmla="*/ 0 60000 65536"/>
                  <a:gd name="T14" fmla="*/ 0 60000 65536"/>
                  <a:gd name="T15" fmla="*/ 0 w 38"/>
                  <a:gd name="T16" fmla="*/ 0 h 46"/>
                  <a:gd name="T17" fmla="*/ 38 w 38"/>
                  <a:gd name="T18" fmla="*/ 46 h 46"/>
                </a:gdLst>
                <a:ahLst/>
                <a:cxnLst>
                  <a:cxn ang="T10">
                    <a:pos x="T0" y="T1"/>
                  </a:cxn>
                  <a:cxn ang="T11">
                    <a:pos x="T2" y="T3"/>
                  </a:cxn>
                  <a:cxn ang="T12">
                    <a:pos x="T4" y="T5"/>
                  </a:cxn>
                  <a:cxn ang="T13">
                    <a:pos x="T6" y="T7"/>
                  </a:cxn>
                  <a:cxn ang="T14">
                    <a:pos x="T8" y="T9"/>
                  </a:cxn>
                </a:cxnLst>
                <a:rect l="T15" t="T16" r="T17" b="T18"/>
                <a:pathLst>
                  <a:path w="38" h="46">
                    <a:moveTo>
                      <a:pt x="38" y="27"/>
                    </a:moveTo>
                    <a:cubicBezTo>
                      <a:pt x="38" y="41"/>
                      <a:pt x="27" y="46"/>
                      <a:pt x="19" y="46"/>
                    </a:cubicBezTo>
                    <a:cubicBezTo>
                      <a:pt x="11" y="46"/>
                      <a:pt x="0" y="41"/>
                      <a:pt x="0" y="27"/>
                    </a:cubicBezTo>
                    <a:cubicBezTo>
                      <a:pt x="0" y="19"/>
                      <a:pt x="19" y="0"/>
                      <a:pt x="19" y="0"/>
                    </a:cubicBezTo>
                    <a:cubicBezTo>
                      <a:pt x="19" y="0"/>
                      <a:pt x="38" y="19"/>
                      <a:pt x="38" y="27"/>
                    </a:cubicBezTo>
                    <a:close/>
                  </a:path>
                </a:pathLst>
              </a:custGeom>
              <a:solidFill>
                <a:schemeClr val="tx1"/>
              </a:solidFill>
              <a:ln w="9525">
                <a:noFill/>
                <a:round/>
                <a:headEnd/>
                <a:tailEnd/>
              </a:ln>
            </p:spPr>
            <p:txBody>
              <a:bodyPr/>
              <a:lstStyle/>
              <a:p>
                <a:endParaRPr lang="zh-CN" altLang="en-US"/>
              </a:p>
            </p:txBody>
          </p:sp>
          <p:sp>
            <p:nvSpPr>
              <p:cNvPr id="25" name="Oval 82">
                <a:extLst>
                  <a:ext uri="{FF2B5EF4-FFF2-40B4-BE49-F238E27FC236}">
                    <a16:creationId xmlns:a16="http://schemas.microsoft.com/office/drawing/2014/main" id="{265554E1-4C80-4492-B3D4-1E160EFDF535}"/>
                  </a:ext>
                </a:extLst>
              </p:cNvPr>
              <p:cNvSpPr>
                <a:spLocks noChangeArrowheads="1"/>
              </p:cNvSpPr>
              <p:nvPr/>
            </p:nvSpPr>
            <p:spPr bwMode="auto">
              <a:xfrm>
                <a:off x="1975" y="2365"/>
                <a:ext cx="28" cy="28"/>
              </a:xfrm>
              <a:prstGeom prst="ellipse">
                <a:avLst/>
              </a:prstGeom>
              <a:solidFill>
                <a:schemeClr val="tx1"/>
              </a:solidFill>
              <a:ln w="9525">
                <a:noFill/>
                <a:round/>
                <a:headEnd/>
                <a:tailEnd/>
              </a:ln>
            </p:spPr>
            <p:txBody>
              <a:bodyPr/>
              <a:lstStyle/>
              <a:p>
                <a:endParaRPr lang="zh-CN" altLang="en-US" sz="1900" b="1"/>
              </a:p>
            </p:txBody>
          </p:sp>
        </p:grpSp>
      </p:grpSp>
      <p:grpSp>
        <p:nvGrpSpPr>
          <p:cNvPr id="26" name="组合 25">
            <a:extLst>
              <a:ext uri="{FF2B5EF4-FFF2-40B4-BE49-F238E27FC236}">
                <a16:creationId xmlns:a16="http://schemas.microsoft.com/office/drawing/2014/main" id="{1CA96EFF-45A6-44BB-84FF-9D09FDEDBEA6}"/>
              </a:ext>
            </a:extLst>
          </p:cNvPr>
          <p:cNvGrpSpPr>
            <a:grpSpLocks/>
          </p:cNvGrpSpPr>
          <p:nvPr/>
        </p:nvGrpSpPr>
        <p:grpSpPr bwMode="auto">
          <a:xfrm>
            <a:off x="5943517" y="3682014"/>
            <a:ext cx="538162" cy="538162"/>
            <a:chOff x="8237295" y="3699804"/>
            <a:chExt cx="538709" cy="538709"/>
          </a:xfrm>
        </p:grpSpPr>
        <p:sp>
          <p:nvSpPr>
            <p:cNvPr id="27" name="矩形 26">
              <a:extLst>
                <a:ext uri="{FF2B5EF4-FFF2-40B4-BE49-F238E27FC236}">
                  <a16:creationId xmlns:a16="http://schemas.microsoft.com/office/drawing/2014/main" id="{D662AAA2-2186-4635-918C-D38312DBDF44}"/>
                </a:ext>
              </a:extLst>
            </p:cNvPr>
            <p:cNvSpPr/>
            <p:nvPr/>
          </p:nvSpPr>
          <p:spPr>
            <a:xfrm>
              <a:off x="8237295" y="3699804"/>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28" name="Group 103">
              <a:extLst>
                <a:ext uri="{FF2B5EF4-FFF2-40B4-BE49-F238E27FC236}">
                  <a16:creationId xmlns:a16="http://schemas.microsoft.com/office/drawing/2014/main" id="{1CD70A42-CA6D-4DA9-AAC8-48BF58FE7078}"/>
                </a:ext>
              </a:extLst>
            </p:cNvPr>
            <p:cNvGrpSpPr>
              <a:grpSpLocks/>
            </p:cNvGrpSpPr>
            <p:nvPr/>
          </p:nvGrpSpPr>
          <p:grpSpPr bwMode="auto">
            <a:xfrm>
              <a:off x="8359717" y="3761181"/>
              <a:ext cx="288925" cy="381000"/>
              <a:chOff x="2279" y="2365"/>
              <a:chExt cx="156" cy="206"/>
            </a:xfrm>
          </p:grpSpPr>
          <p:sp>
            <p:nvSpPr>
              <p:cNvPr id="29" name="Freeform 72">
                <a:extLst>
                  <a:ext uri="{FF2B5EF4-FFF2-40B4-BE49-F238E27FC236}">
                    <a16:creationId xmlns:a16="http://schemas.microsoft.com/office/drawing/2014/main" id="{8068B9DD-1E6F-409A-9EB3-5FC3D8B61312}"/>
                  </a:ext>
                </a:extLst>
              </p:cNvPr>
              <p:cNvSpPr>
                <a:spLocks/>
              </p:cNvSpPr>
              <p:nvPr/>
            </p:nvSpPr>
            <p:spPr bwMode="auto">
              <a:xfrm>
                <a:off x="2309"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bg1"/>
              </a:solidFill>
              <a:ln w="9525">
                <a:noFill/>
                <a:round/>
                <a:headEnd/>
                <a:tailEnd/>
              </a:ln>
            </p:spPr>
            <p:txBody>
              <a:bodyPr/>
              <a:lstStyle/>
              <a:p>
                <a:endParaRPr lang="zh-CN" altLang="en-US"/>
              </a:p>
            </p:txBody>
          </p:sp>
          <p:sp>
            <p:nvSpPr>
              <p:cNvPr id="30" name="Oval 83">
                <a:extLst>
                  <a:ext uri="{FF2B5EF4-FFF2-40B4-BE49-F238E27FC236}">
                    <a16:creationId xmlns:a16="http://schemas.microsoft.com/office/drawing/2014/main" id="{3F95B718-3431-4ACF-AF5C-BD40754585D7}"/>
                  </a:ext>
                </a:extLst>
              </p:cNvPr>
              <p:cNvSpPr>
                <a:spLocks noChangeArrowheads="1"/>
              </p:cNvSpPr>
              <p:nvPr/>
            </p:nvSpPr>
            <p:spPr bwMode="auto">
              <a:xfrm>
                <a:off x="2343" y="2365"/>
                <a:ext cx="28" cy="28"/>
              </a:xfrm>
              <a:prstGeom prst="ellipse">
                <a:avLst/>
              </a:prstGeom>
              <a:solidFill>
                <a:schemeClr val="bg1"/>
              </a:solidFill>
              <a:ln w="9525">
                <a:noFill/>
                <a:round/>
                <a:headEnd/>
                <a:tailEnd/>
              </a:ln>
            </p:spPr>
            <p:txBody>
              <a:bodyPr/>
              <a:lstStyle/>
              <a:p>
                <a:endParaRPr lang="zh-CN" altLang="en-US" sz="1900" b="1"/>
              </a:p>
            </p:txBody>
          </p:sp>
          <p:sp>
            <p:nvSpPr>
              <p:cNvPr id="31" name="Oval 84">
                <a:extLst>
                  <a:ext uri="{FF2B5EF4-FFF2-40B4-BE49-F238E27FC236}">
                    <a16:creationId xmlns:a16="http://schemas.microsoft.com/office/drawing/2014/main" id="{7DBE4E0E-9268-410F-8CD4-8C65B0CC2CC4}"/>
                  </a:ext>
                </a:extLst>
              </p:cNvPr>
              <p:cNvSpPr>
                <a:spLocks noChangeArrowheads="1"/>
              </p:cNvSpPr>
              <p:nvPr/>
            </p:nvSpPr>
            <p:spPr bwMode="auto">
              <a:xfrm>
                <a:off x="2391" y="2381"/>
                <a:ext cx="28" cy="28"/>
              </a:xfrm>
              <a:prstGeom prst="ellipse">
                <a:avLst/>
              </a:prstGeom>
              <a:solidFill>
                <a:schemeClr val="bg1"/>
              </a:solidFill>
              <a:ln w="9525">
                <a:noFill/>
                <a:round/>
                <a:headEnd/>
                <a:tailEnd/>
              </a:ln>
            </p:spPr>
            <p:txBody>
              <a:bodyPr/>
              <a:lstStyle/>
              <a:p>
                <a:endParaRPr lang="zh-CN" altLang="en-US" sz="1900" b="1"/>
              </a:p>
            </p:txBody>
          </p:sp>
          <p:sp>
            <p:nvSpPr>
              <p:cNvPr id="32" name="Oval 85">
                <a:extLst>
                  <a:ext uri="{FF2B5EF4-FFF2-40B4-BE49-F238E27FC236}">
                    <a16:creationId xmlns:a16="http://schemas.microsoft.com/office/drawing/2014/main" id="{D19920C5-E027-4427-BCF8-5428B21F5BFB}"/>
                  </a:ext>
                </a:extLst>
              </p:cNvPr>
              <p:cNvSpPr>
                <a:spLocks noChangeArrowheads="1"/>
              </p:cNvSpPr>
              <p:nvPr/>
            </p:nvSpPr>
            <p:spPr bwMode="auto">
              <a:xfrm>
                <a:off x="2295" y="2381"/>
                <a:ext cx="28" cy="28"/>
              </a:xfrm>
              <a:prstGeom prst="ellipse">
                <a:avLst/>
              </a:prstGeom>
              <a:solidFill>
                <a:schemeClr val="bg1"/>
              </a:solidFill>
              <a:ln w="9525">
                <a:noFill/>
                <a:round/>
                <a:headEnd/>
                <a:tailEnd/>
              </a:ln>
            </p:spPr>
            <p:txBody>
              <a:bodyPr/>
              <a:lstStyle/>
              <a:p>
                <a:endParaRPr lang="zh-CN" altLang="en-US" sz="1900" b="1"/>
              </a:p>
            </p:txBody>
          </p:sp>
          <p:sp>
            <p:nvSpPr>
              <p:cNvPr id="33" name="Freeform 86">
                <a:extLst>
                  <a:ext uri="{FF2B5EF4-FFF2-40B4-BE49-F238E27FC236}">
                    <a16:creationId xmlns:a16="http://schemas.microsoft.com/office/drawing/2014/main" id="{AFA8F5E5-C221-4F12-B58A-909604DF48F8}"/>
                  </a:ext>
                </a:extLst>
              </p:cNvPr>
              <p:cNvSpPr>
                <a:spLocks/>
              </p:cNvSpPr>
              <p:nvPr/>
            </p:nvSpPr>
            <p:spPr bwMode="auto">
              <a:xfrm>
                <a:off x="2285"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34" name="Freeform 87">
                <a:extLst>
                  <a:ext uri="{FF2B5EF4-FFF2-40B4-BE49-F238E27FC236}">
                    <a16:creationId xmlns:a16="http://schemas.microsoft.com/office/drawing/2014/main" id="{836CA159-7A56-4817-8C1D-B56609FF39EC}"/>
                  </a:ext>
                </a:extLst>
              </p:cNvPr>
              <p:cNvSpPr>
                <a:spLocks/>
              </p:cNvSpPr>
              <p:nvPr/>
            </p:nvSpPr>
            <p:spPr bwMode="auto">
              <a:xfrm>
                <a:off x="2279"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35" name="Freeform 88">
                <a:extLst>
                  <a:ext uri="{FF2B5EF4-FFF2-40B4-BE49-F238E27FC236}">
                    <a16:creationId xmlns:a16="http://schemas.microsoft.com/office/drawing/2014/main" id="{E32E2FD7-B016-4A45-87F0-B1412CFD2AA1}"/>
                  </a:ext>
                </a:extLst>
              </p:cNvPr>
              <p:cNvSpPr>
                <a:spLocks/>
              </p:cNvSpPr>
              <p:nvPr/>
            </p:nvSpPr>
            <p:spPr bwMode="auto">
              <a:xfrm>
                <a:off x="2309"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bg1"/>
              </a:solidFill>
              <a:ln w="9525">
                <a:noFill/>
                <a:round/>
                <a:headEnd/>
                <a:tailEnd/>
              </a:ln>
            </p:spPr>
            <p:txBody>
              <a:bodyPr/>
              <a:lstStyle/>
              <a:p>
                <a:endParaRPr lang="zh-CN" altLang="en-US"/>
              </a:p>
            </p:txBody>
          </p:sp>
          <p:sp>
            <p:nvSpPr>
              <p:cNvPr id="36" name="Freeform 89">
                <a:extLst>
                  <a:ext uri="{FF2B5EF4-FFF2-40B4-BE49-F238E27FC236}">
                    <a16:creationId xmlns:a16="http://schemas.microsoft.com/office/drawing/2014/main" id="{1B006F2B-553D-435B-B8F8-647F246359AF}"/>
                  </a:ext>
                </a:extLst>
              </p:cNvPr>
              <p:cNvSpPr>
                <a:spLocks/>
              </p:cNvSpPr>
              <p:nvPr/>
            </p:nvSpPr>
            <p:spPr bwMode="auto">
              <a:xfrm>
                <a:off x="2301" y="2389"/>
                <a:ext cx="112" cy="54"/>
              </a:xfrm>
              <a:custGeom>
                <a:avLst/>
                <a:gdLst>
                  <a:gd name="T0" fmla="*/ 112 w 112"/>
                  <a:gd name="T1" fmla="*/ 10 h 54"/>
                  <a:gd name="T2" fmla="*/ 90 w 112"/>
                  <a:gd name="T3" fmla="*/ 32 h 54"/>
                  <a:gd name="T4" fmla="*/ 56 w 112"/>
                  <a:gd name="T5" fmla="*/ 0 h 54"/>
                  <a:gd name="T6" fmla="*/ 22 w 112"/>
                  <a:gd name="T7" fmla="*/ 32 h 54"/>
                  <a:gd name="T8" fmla="*/ 0 w 112"/>
                  <a:gd name="T9" fmla="*/ 10 h 54"/>
                  <a:gd name="T10" fmla="*/ 0 w 112"/>
                  <a:gd name="T11" fmla="*/ 30 h 54"/>
                  <a:gd name="T12" fmla="*/ 24 w 112"/>
                  <a:gd name="T13" fmla="*/ 54 h 54"/>
                  <a:gd name="T14" fmla="*/ 88 w 112"/>
                  <a:gd name="T15" fmla="*/ 54 h 54"/>
                  <a:gd name="T16" fmla="*/ 112 w 112"/>
                  <a:gd name="T17" fmla="*/ 30 h 54"/>
                  <a:gd name="T18" fmla="*/ 112 w 112"/>
                  <a:gd name="T19" fmla="*/ 1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
                  <a:gd name="T31" fmla="*/ 0 h 54"/>
                  <a:gd name="T32" fmla="*/ 112 w 112"/>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 h="54">
                    <a:moveTo>
                      <a:pt x="112" y="10"/>
                    </a:moveTo>
                    <a:lnTo>
                      <a:pt x="90" y="32"/>
                    </a:lnTo>
                    <a:lnTo>
                      <a:pt x="56" y="0"/>
                    </a:lnTo>
                    <a:lnTo>
                      <a:pt x="22" y="32"/>
                    </a:lnTo>
                    <a:lnTo>
                      <a:pt x="0" y="10"/>
                    </a:lnTo>
                    <a:lnTo>
                      <a:pt x="0" y="30"/>
                    </a:lnTo>
                    <a:lnTo>
                      <a:pt x="24" y="54"/>
                    </a:lnTo>
                    <a:lnTo>
                      <a:pt x="88" y="54"/>
                    </a:lnTo>
                    <a:lnTo>
                      <a:pt x="112" y="30"/>
                    </a:lnTo>
                    <a:lnTo>
                      <a:pt x="112" y="10"/>
                    </a:lnTo>
                    <a:close/>
                  </a:path>
                </a:pathLst>
              </a:custGeom>
              <a:solidFill>
                <a:schemeClr val="bg1"/>
              </a:solidFill>
              <a:ln w="9525">
                <a:noFill/>
                <a:round/>
                <a:headEnd/>
                <a:tailEnd/>
              </a:ln>
            </p:spPr>
            <p:txBody>
              <a:bodyPr/>
              <a:lstStyle/>
              <a:p>
                <a:endParaRPr lang="zh-CN" altLang="en-US"/>
              </a:p>
            </p:txBody>
          </p:sp>
        </p:grpSp>
      </p:grpSp>
      <p:grpSp>
        <p:nvGrpSpPr>
          <p:cNvPr id="37" name="组合 36">
            <a:extLst>
              <a:ext uri="{FF2B5EF4-FFF2-40B4-BE49-F238E27FC236}">
                <a16:creationId xmlns:a16="http://schemas.microsoft.com/office/drawing/2014/main" id="{7D642E1A-53B5-4B6E-A8B9-65B525524A56}"/>
              </a:ext>
            </a:extLst>
          </p:cNvPr>
          <p:cNvGrpSpPr>
            <a:grpSpLocks/>
          </p:cNvGrpSpPr>
          <p:nvPr/>
        </p:nvGrpSpPr>
        <p:grpSpPr bwMode="auto">
          <a:xfrm>
            <a:off x="5944295" y="1749438"/>
            <a:ext cx="538162" cy="538162"/>
            <a:chOff x="8237295" y="2570251"/>
            <a:chExt cx="538709" cy="538709"/>
          </a:xfrm>
        </p:grpSpPr>
        <p:sp>
          <p:nvSpPr>
            <p:cNvPr id="38" name="矩形 37">
              <a:extLst>
                <a:ext uri="{FF2B5EF4-FFF2-40B4-BE49-F238E27FC236}">
                  <a16:creationId xmlns:a16="http://schemas.microsoft.com/office/drawing/2014/main" id="{1AD0FE7B-F3BE-485B-A4DB-7EC09F5A2C64}"/>
                </a:ext>
              </a:extLst>
            </p:cNvPr>
            <p:cNvSpPr/>
            <p:nvPr/>
          </p:nvSpPr>
          <p:spPr>
            <a:xfrm>
              <a:off x="8237295" y="2570251"/>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39" name="Group 104">
              <a:extLst>
                <a:ext uri="{FF2B5EF4-FFF2-40B4-BE49-F238E27FC236}">
                  <a16:creationId xmlns:a16="http://schemas.microsoft.com/office/drawing/2014/main" id="{1C272646-7C77-4787-918E-8281C311B49D}"/>
                </a:ext>
              </a:extLst>
            </p:cNvPr>
            <p:cNvGrpSpPr>
              <a:grpSpLocks/>
            </p:cNvGrpSpPr>
            <p:nvPr/>
          </p:nvGrpSpPr>
          <p:grpSpPr bwMode="auto">
            <a:xfrm>
              <a:off x="8365797" y="2635485"/>
              <a:ext cx="288925" cy="381000"/>
              <a:chOff x="2647" y="2365"/>
              <a:chExt cx="156" cy="206"/>
            </a:xfrm>
          </p:grpSpPr>
          <p:sp>
            <p:nvSpPr>
              <p:cNvPr id="40" name="Freeform 90">
                <a:extLst>
                  <a:ext uri="{FF2B5EF4-FFF2-40B4-BE49-F238E27FC236}">
                    <a16:creationId xmlns:a16="http://schemas.microsoft.com/office/drawing/2014/main" id="{4F1A10F2-1431-4C7B-BAFF-3C6531324FC3}"/>
                  </a:ext>
                </a:extLst>
              </p:cNvPr>
              <p:cNvSpPr>
                <a:spLocks/>
              </p:cNvSpPr>
              <p:nvPr/>
            </p:nvSpPr>
            <p:spPr bwMode="auto">
              <a:xfrm>
                <a:off x="2677"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tx1"/>
              </a:solidFill>
              <a:ln w="9525">
                <a:noFill/>
                <a:round/>
                <a:headEnd/>
                <a:tailEnd/>
              </a:ln>
            </p:spPr>
            <p:txBody>
              <a:bodyPr/>
              <a:lstStyle/>
              <a:p>
                <a:endParaRPr lang="zh-CN" altLang="en-US"/>
              </a:p>
            </p:txBody>
          </p:sp>
          <p:sp>
            <p:nvSpPr>
              <p:cNvPr id="41" name="Oval 91">
                <a:extLst>
                  <a:ext uri="{FF2B5EF4-FFF2-40B4-BE49-F238E27FC236}">
                    <a16:creationId xmlns:a16="http://schemas.microsoft.com/office/drawing/2014/main" id="{993EBC28-2370-44F0-92C9-A6539A355FCB}"/>
                  </a:ext>
                </a:extLst>
              </p:cNvPr>
              <p:cNvSpPr>
                <a:spLocks noChangeArrowheads="1"/>
              </p:cNvSpPr>
              <p:nvPr/>
            </p:nvSpPr>
            <p:spPr bwMode="auto">
              <a:xfrm>
                <a:off x="2711" y="2365"/>
                <a:ext cx="28" cy="28"/>
              </a:xfrm>
              <a:prstGeom prst="ellipse">
                <a:avLst/>
              </a:prstGeom>
              <a:solidFill>
                <a:schemeClr val="tx1"/>
              </a:solidFill>
              <a:ln w="9525">
                <a:noFill/>
                <a:round/>
                <a:headEnd/>
                <a:tailEnd/>
              </a:ln>
            </p:spPr>
            <p:txBody>
              <a:bodyPr/>
              <a:lstStyle/>
              <a:p>
                <a:endParaRPr lang="zh-CN" altLang="en-US" sz="1900" b="1"/>
              </a:p>
            </p:txBody>
          </p:sp>
          <p:sp>
            <p:nvSpPr>
              <p:cNvPr id="42" name="Freeform 92">
                <a:extLst>
                  <a:ext uri="{FF2B5EF4-FFF2-40B4-BE49-F238E27FC236}">
                    <a16:creationId xmlns:a16="http://schemas.microsoft.com/office/drawing/2014/main" id="{A3841F32-5EC9-45B9-A96A-02482B29B21C}"/>
                  </a:ext>
                </a:extLst>
              </p:cNvPr>
              <p:cNvSpPr>
                <a:spLocks/>
              </p:cNvSpPr>
              <p:nvPr/>
            </p:nvSpPr>
            <p:spPr bwMode="auto">
              <a:xfrm>
                <a:off x="2653"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43" name="Freeform 93">
                <a:extLst>
                  <a:ext uri="{FF2B5EF4-FFF2-40B4-BE49-F238E27FC236}">
                    <a16:creationId xmlns:a16="http://schemas.microsoft.com/office/drawing/2014/main" id="{C2405502-5A5F-4EE6-AF6C-A647666A7C87}"/>
                  </a:ext>
                </a:extLst>
              </p:cNvPr>
              <p:cNvSpPr>
                <a:spLocks/>
              </p:cNvSpPr>
              <p:nvPr/>
            </p:nvSpPr>
            <p:spPr bwMode="auto">
              <a:xfrm>
                <a:off x="2647"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44" name="Freeform 94">
                <a:extLst>
                  <a:ext uri="{FF2B5EF4-FFF2-40B4-BE49-F238E27FC236}">
                    <a16:creationId xmlns:a16="http://schemas.microsoft.com/office/drawing/2014/main" id="{3F01ED23-A975-4CEF-B216-54558B7F1AAB}"/>
                  </a:ext>
                </a:extLst>
              </p:cNvPr>
              <p:cNvSpPr>
                <a:spLocks/>
              </p:cNvSpPr>
              <p:nvPr/>
            </p:nvSpPr>
            <p:spPr bwMode="auto">
              <a:xfrm>
                <a:off x="2657" y="2395"/>
                <a:ext cx="136" cy="48"/>
              </a:xfrm>
              <a:custGeom>
                <a:avLst/>
                <a:gdLst>
                  <a:gd name="T0" fmla="*/ 512 w 68"/>
                  <a:gd name="T1" fmla="*/ 960 h 24"/>
                  <a:gd name="T2" fmla="*/ 320 w 68"/>
                  <a:gd name="T3" fmla="*/ 0 h 24"/>
                  <a:gd name="T4" fmla="*/ 4032 w 68"/>
                  <a:gd name="T5" fmla="*/ 0 h 24"/>
                  <a:gd name="T6" fmla="*/ 3840 w 68"/>
                  <a:gd name="T7" fmla="*/ 960 h 24"/>
                  <a:gd name="T8" fmla="*/ 3584 w 68"/>
                  <a:gd name="T9" fmla="*/ 1216 h 24"/>
                  <a:gd name="T10" fmla="*/ 3072 w 68"/>
                  <a:gd name="T11" fmla="*/ 1536 h 24"/>
                  <a:gd name="T12" fmla="*/ 1280 w 68"/>
                  <a:gd name="T13" fmla="*/ 1536 h 24"/>
                  <a:gd name="T14" fmla="*/ 768 w 68"/>
                  <a:gd name="T15" fmla="*/ 1216 h 24"/>
                  <a:gd name="T16" fmla="*/ 512 w 68"/>
                  <a:gd name="T17" fmla="*/ 96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
                  <a:gd name="T28" fmla="*/ 0 h 24"/>
                  <a:gd name="T29" fmla="*/ 68 w 6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 h="24">
                    <a:moveTo>
                      <a:pt x="8" y="15"/>
                    </a:moveTo>
                    <a:cubicBezTo>
                      <a:pt x="2" y="8"/>
                      <a:pt x="0" y="0"/>
                      <a:pt x="5" y="0"/>
                    </a:cubicBezTo>
                    <a:cubicBezTo>
                      <a:pt x="63" y="0"/>
                      <a:pt x="63" y="0"/>
                      <a:pt x="63" y="0"/>
                    </a:cubicBezTo>
                    <a:cubicBezTo>
                      <a:pt x="68" y="0"/>
                      <a:pt x="66" y="8"/>
                      <a:pt x="60" y="15"/>
                    </a:cubicBezTo>
                    <a:cubicBezTo>
                      <a:pt x="56" y="19"/>
                      <a:pt x="56" y="19"/>
                      <a:pt x="56" y="19"/>
                    </a:cubicBezTo>
                    <a:cubicBezTo>
                      <a:pt x="54" y="22"/>
                      <a:pt x="50" y="24"/>
                      <a:pt x="48" y="24"/>
                    </a:cubicBezTo>
                    <a:cubicBezTo>
                      <a:pt x="20" y="24"/>
                      <a:pt x="20" y="24"/>
                      <a:pt x="20" y="24"/>
                    </a:cubicBezTo>
                    <a:cubicBezTo>
                      <a:pt x="18" y="24"/>
                      <a:pt x="14" y="22"/>
                      <a:pt x="12" y="19"/>
                    </a:cubicBezTo>
                    <a:lnTo>
                      <a:pt x="8" y="15"/>
                    </a:lnTo>
                    <a:close/>
                  </a:path>
                </a:pathLst>
              </a:custGeom>
              <a:solidFill>
                <a:schemeClr val="tx1"/>
              </a:solidFill>
              <a:ln w="9525">
                <a:noFill/>
                <a:round/>
                <a:headEnd/>
                <a:tailEnd/>
              </a:ln>
            </p:spPr>
            <p:txBody>
              <a:bodyPr/>
              <a:lstStyle/>
              <a:p>
                <a:endParaRPr lang="zh-CN" altLang="en-US"/>
              </a:p>
            </p:txBody>
          </p:sp>
          <p:sp>
            <p:nvSpPr>
              <p:cNvPr id="45" name="Freeform 95">
                <a:extLst>
                  <a:ext uri="{FF2B5EF4-FFF2-40B4-BE49-F238E27FC236}">
                    <a16:creationId xmlns:a16="http://schemas.microsoft.com/office/drawing/2014/main" id="{23028C5F-D598-4B43-8758-A33830B20FCF}"/>
                  </a:ext>
                </a:extLst>
              </p:cNvPr>
              <p:cNvSpPr>
                <a:spLocks/>
              </p:cNvSpPr>
              <p:nvPr/>
            </p:nvSpPr>
            <p:spPr bwMode="auto">
              <a:xfrm>
                <a:off x="2677"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tx1"/>
              </a:solidFill>
              <a:ln w="9525">
                <a:noFill/>
                <a:round/>
                <a:headEnd/>
                <a:tailEnd/>
              </a:ln>
            </p:spPr>
            <p:txBody>
              <a:bodyPr/>
              <a:lstStyle/>
              <a:p>
                <a:endParaRPr lang="zh-CN" altLang="en-US"/>
              </a:p>
            </p:txBody>
          </p:sp>
        </p:grpSp>
      </p:grpSp>
      <p:grpSp>
        <p:nvGrpSpPr>
          <p:cNvPr id="46" name="组合 45">
            <a:extLst>
              <a:ext uri="{FF2B5EF4-FFF2-40B4-BE49-F238E27FC236}">
                <a16:creationId xmlns:a16="http://schemas.microsoft.com/office/drawing/2014/main" id="{6047E5F9-EFC5-4D53-9BD3-A1AB4A13CE09}"/>
              </a:ext>
            </a:extLst>
          </p:cNvPr>
          <p:cNvGrpSpPr>
            <a:grpSpLocks/>
          </p:cNvGrpSpPr>
          <p:nvPr/>
        </p:nvGrpSpPr>
        <p:grpSpPr bwMode="auto">
          <a:xfrm>
            <a:off x="1071091" y="5245171"/>
            <a:ext cx="538163" cy="538162"/>
            <a:chOff x="4870151" y="2570251"/>
            <a:chExt cx="538709" cy="538709"/>
          </a:xfrm>
        </p:grpSpPr>
        <p:sp>
          <p:nvSpPr>
            <p:cNvPr id="47" name="矩形 46">
              <a:extLst>
                <a:ext uri="{FF2B5EF4-FFF2-40B4-BE49-F238E27FC236}">
                  <a16:creationId xmlns:a16="http://schemas.microsoft.com/office/drawing/2014/main" id="{48FBA8D0-6181-4938-8A32-F63213152208}"/>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48" name="Group 101">
              <a:extLst>
                <a:ext uri="{FF2B5EF4-FFF2-40B4-BE49-F238E27FC236}">
                  <a16:creationId xmlns:a16="http://schemas.microsoft.com/office/drawing/2014/main" id="{28A3E36F-D661-4A5D-88D7-9216BD4455D2}"/>
                </a:ext>
              </a:extLst>
            </p:cNvPr>
            <p:cNvGrpSpPr>
              <a:grpSpLocks/>
            </p:cNvGrpSpPr>
            <p:nvPr/>
          </p:nvGrpSpPr>
          <p:grpSpPr bwMode="auto">
            <a:xfrm>
              <a:off x="4993784" y="2661805"/>
              <a:ext cx="288925" cy="355600"/>
              <a:chOff x="1543" y="2379"/>
              <a:chExt cx="156" cy="192"/>
            </a:xfrm>
          </p:grpSpPr>
          <p:sp>
            <p:nvSpPr>
              <p:cNvPr id="49" name="Freeform 70">
                <a:extLst>
                  <a:ext uri="{FF2B5EF4-FFF2-40B4-BE49-F238E27FC236}">
                    <a16:creationId xmlns:a16="http://schemas.microsoft.com/office/drawing/2014/main" id="{946A39A1-DF34-45CE-8DC7-285AA0AF1FE6}"/>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50" name="Freeform 71">
                <a:extLst>
                  <a:ext uri="{FF2B5EF4-FFF2-40B4-BE49-F238E27FC236}">
                    <a16:creationId xmlns:a16="http://schemas.microsoft.com/office/drawing/2014/main" id="{D083A382-72D8-4AE5-B7C0-8E3EFC7C4584}"/>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51" name="Freeform 73">
                <a:extLst>
                  <a:ext uri="{FF2B5EF4-FFF2-40B4-BE49-F238E27FC236}">
                    <a16:creationId xmlns:a16="http://schemas.microsoft.com/office/drawing/2014/main" id="{7C25F21B-C967-4C29-AAF3-7DB657988E4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52" name="Freeform 74">
                <a:extLst>
                  <a:ext uri="{FF2B5EF4-FFF2-40B4-BE49-F238E27FC236}">
                    <a16:creationId xmlns:a16="http://schemas.microsoft.com/office/drawing/2014/main" id="{9F1A5A6F-8E9A-4AF6-9AAB-8AC510D20ACB}"/>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53" name="Freeform 79">
                <a:extLst>
                  <a:ext uri="{FF2B5EF4-FFF2-40B4-BE49-F238E27FC236}">
                    <a16:creationId xmlns:a16="http://schemas.microsoft.com/office/drawing/2014/main" id="{AED7BD67-9095-4B8D-B3B2-C039AD5F06FC}"/>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sp>
        <p:nvSpPr>
          <p:cNvPr id="56" name="文本框 55">
            <a:extLst>
              <a:ext uri="{FF2B5EF4-FFF2-40B4-BE49-F238E27FC236}">
                <a16:creationId xmlns:a16="http://schemas.microsoft.com/office/drawing/2014/main" id="{A4863478-C203-4F85-BDD7-015B10007FE4}"/>
              </a:ext>
            </a:extLst>
          </p:cNvPr>
          <p:cNvSpPr txBox="1">
            <a:spLocks noChangeArrowheads="1"/>
          </p:cNvSpPr>
          <p:nvPr/>
        </p:nvSpPr>
        <p:spPr bwMode="auto">
          <a:xfrm>
            <a:off x="6534076" y="1296270"/>
            <a:ext cx="3910718"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吴荣欣 </a:t>
            </a:r>
            <a:r>
              <a:rPr lang="en-US" altLang="zh-CN" dirty="0">
                <a:latin typeface="微软雅黑" panose="020B0503020204020204" pitchFamily="34" charset="-122"/>
                <a:ea typeface="微软雅黑" panose="020B0503020204020204" pitchFamily="34" charset="-122"/>
              </a:rPr>
              <a:t>86</a:t>
            </a:r>
          </a:p>
          <a:p>
            <a:pPr>
              <a:lnSpc>
                <a:spcPct val="150000"/>
              </a:lnSpc>
            </a:pPr>
            <a:r>
              <a:rPr lang="zh-CN" altLang="en-US" dirty="0">
                <a:latin typeface="微软雅黑" panose="020B0503020204020204" pitchFamily="34" charset="-122"/>
                <a:ea typeface="微软雅黑" panose="020B0503020204020204" pitchFamily="34" charset="-122"/>
              </a:rPr>
              <a:t>测试用例，用户手册，</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非功能性需求，会议记录，用户群分类</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7" name="文本框 56">
            <a:extLst>
              <a:ext uri="{FF2B5EF4-FFF2-40B4-BE49-F238E27FC236}">
                <a16:creationId xmlns:a16="http://schemas.microsoft.com/office/drawing/2014/main" id="{F455B6B7-AFE7-4422-ADAD-4A74BAD8BED8}"/>
              </a:ext>
            </a:extLst>
          </p:cNvPr>
          <p:cNvSpPr txBox="1">
            <a:spLocks noChangeArrowheads="1"/>
          </p:cNvSpPr>
          <p:nvPr/>
        </p:nvSpPr>
        <p:spPr bwMode="auto">
          <a:xfrm>
            <a:off x="6615078" y="3530159"/>
            <a:ext cx="4371222" cy="2123658"/>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夏昌灏 </a:t>
            </a:r>
            <a:r>
              <a:rPr lang="en-US" altLang="zh-CN" dirty="0">
                <a:latin typeface="微软雅黑" panose="020B0503020204020204" pitchFamily="34" charset="-122"/>
                <a:ea typeface="微软雅黑" panose="020B0503020204020204" pitchFamily="34" charset="-122"/>
              </a:rPr>
              <a:t>87</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管理员部分，界面原型（</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端），任务分配审核，优先级打分计算，</a:t>
            </a:r>
            <a:r>
              <a:rPr lang="en-US" altLang="zh-CN" dirty="0">
                <a:latin typeface="微软雅黑" panose="020B0503020204020204" pitchFamily="34" charset="-122"/>
                <a:ea typeface="微软雅黑" panose="020B0503020204020204" pitchFamily="34" charset="-122"/>
              </a:rPr>
              <a:t>JAD</a:t>
            </a:r>
            <a:r>
              <a:rPr lang="zh-CN" altLang="en-US" dirty="0">
                <a:latin typeface="微软雅黑" panose="020B0503020204020204" pitchFamily="34" charset="-122"/>
                <a:ea typeface="微软雅黑" panose="020B0503020204020204" pitchFamily="34" charset="-122"/>
              </a:rPr>
              <a:t>主持</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8" name="文本框 57">
            <a:extLst>
              <a:ext uri="{FF2B5EF4-FFF2-40B4-BE49-F238E27FC236}">
                <a16:creationId xmlns:a16="http://schemas.microsoft.com/office/drawing/2014/main" id="{89CCF3F8-CFF3-4052-ACF0-3A0FED9C2646}"/>
              </a:ext>
            </a:extLst>
          </p:cNvPr>
          <p:cNvSpPr txBox="1">
            <a:spLocks noChangeArrowheads="1"/>
          </p:cNvSpPr>
          <p:nvPr/>
        </p:nvSpPr>
        <p:spPr bwMode="auto">
          <a:xfrm>
            <a:off x="1747206" y="3111024"/>
            <a:ext cx="3829717" cy="1767856"/>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李俊 </a:t>
            </a:r>
            <a:r>
              <a:rPr lang="en-US" altLang="zh-CN" dirty="0">
                <a:latin typeface="微软雅黑" panose="020B0503020204020204" pitchFamily="34" charset="-122"/>
                <a:ea typeface="微软雅黑" panose="020B0503020204020204" pitchFamily="34" charset="-122"/>
              </a:rPr>
              <a:t>88</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教师部分，数据字典</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引言，综合描述，系统特性</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9" name="文本框 58">
            <a:extLst>
              <a:ext uri="{FF2B5EF4-FFF2-40B4-BE49-F238E27FC236}">
                <a16:creationId xmlns:a16="http://schemas.microsoft.com/office/drawing/2014/main" id="{233C8B86-DEC7-43E6-89B5-56FFA4C9B0F7}"/>
              </a:ext>
            </a:extLst>
          </p:cNvPr>
          <p:cNvSpPr txBox="1">
            <a:spLocks noChangeArrowheads="1"/>
          </p:cNvSpPr>
          <p:nvPr/>
        </p:nvSpPr>
        <p:spPr bwMode="auto">
          <a:xfrm>
            <a:off x="1638857" y="4829556"/>
            <a:ext cx="3287706"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黄浩峰 </a:t>
            </a:r>
            <a:r>
              <a:rPr lang="en-US" altLang="zh-CN" dirty="0">
                <a:latin typeface="微软雅黑" panose="020B0503020204020204" pitchFamily="34" charset="-122"/>
                <a:ea typeface="微软雅黑" panose="020B0503020204020204" pitchFamily="34" charset="-122"/>
              </a:rPr>
              <a:t>84</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学生部分，通用部分。系统运行环境，愿景文档</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3" name="文本框 2">
            <a:extLst>
              <a:ext uri="{FF2B5EF4-FFF2-40B4-BE49-F238E27FC236}">
                <a16:creationId xmlns:a16="http://schemas.microsoft.com/office/drawing/2014/main" id="{A42C53C0-6194-4403-96DD-82DAE94869F8}"/>
              </a:ext>
            </a:extLst>
          </p:cNvPr>
          <p:cNvSpPr txBox="1"/>
          <p:nvPr/>
        </p:nvSpPr>
        <p:spPr>
          <a:xfrm>
            <a:off x="6361299" y="6021590"/>
            <a:ext cx="3760388" cy="369332"/>
          </a:xfrm>
          <a:prstGeom prst="rect">
            <a:avLst/>
          </a:prstGeom>
          <a:noFill/>
        </p:spPr>
        <p:txBody>
          <a:bodyPr wrap="none" rtlCol="0">
            <a:spAutoFit/>
          </a:bodyPr>
          <a:lstStyle/>
          <a:p>
            <a:r>
              <a:rPr lang="zh-CN" altLang="en-US" b="1" dirty="0">
                <a:solidFill>
                  <a:srgbClr val="FF0000"/>
                </a:solidFill>
              </a:rPr>
              <a:t>详细分数：</a:t>
            </a:r>
            <a:r>
              <a:rPr lang="en-US" altLang="zh-CN" b="1" dirty="0">
                <a:solidFill>
                  <a:srgbClr val="FF0000"/>
                </a:solidFill>
              </a:rPr>
              <a:t>master-</a:t>
            </a:r>
            <a:r>
              <a:rPr lang="zh-CN" altLang="en-US" b="1" dirty="0">
                <a:solidFill>
                  <a:srgbClr val="FF0000"/>
                </a:solidFill>
              </a:rPr>
              <a:t>非受控文档</a:t>
            </a:r>
            <a:r>
              <a:rPr lang="en-US" altLang="zh-CN" b="1" dirty="0">
                <a:solidFill>
                  <a:srgbClr val="FF0000"/>
                </a:solidFill>
              </a:rPr>
              <a:t>-</a:t>
            </a:r>
            <a:r>
              <a:rPr lang="zh-CN" altLang="en-US" b="1" dirty="0">
                <a:solidFill>
                  <a:srgbClr val="FF0000"/>
                </a:solidFill>
              </a:rPr>
              <a:t>绩效</a:t>
            </a:r>
          </a:p>
        </p:txBody>
      </p:sp>
    </p:spTree>
    <p:extLst>
      <p:ext uri="{BB962C8B-B14F-4D97-AF65-F5344CB8AC3E}">
        <p14:creationId xmlns:p14="http://schemas.microsoft.com/office/powerpoint/2010/main" val="42751835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ext uri="{D42A27DB-BD31-4B8C-83A1-F6EECF244321}">
                <p14:modId xmlns:p14="http://schemas.microsoft.com/office/powerpoint/2010/main" val="1933968530"/>
              </p:ext>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250420782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胡锦波</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计算</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962373734"/>
      </p:ext>
    </p:extLst>
  </p:cSld>
  <p:clrMapOvr>
    <a:masterClrMapping/>
  </p:clrMapOvr>
</p:sld>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4490</Words>
  <Application>Microsoft Office PowerPoint</Application>
  <PresentationFormat>宽屏</PresentationFormat>
  <Paragraphs>1396</Paragraphs>
  <Slides>71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71</vt:i4>
      </vt:variant>
    </vt:vector>
  </HeadingPairs>
  <TitlesOfParts>
    <vt:vector size="81" baseType="lpstr">
      <vt:lpstr>Microsoft JhengHei</vt:lpstr>
      <vt:lpstr>等线</vt:lpstr>
      <vt:lpstr>宋体</vt:lpstr>
      <vt:lpstr>微软雅黑</vt:lpstr>
      <vt:lpstr>造字工房悦黑（非商用）常规体</vt:lpstr>
      <vt:lpstr>Arial</vt:lpstr>
      <vt:lpstr>Calibri</vt:lpstr>
      <vt:lpstr>Century Gothic</vt:lpstr>
      <vt:lpstr>Times New Roman</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81</cp:revision>
  <dcterms:created xsi:type="dcterms:W3CDTF">2015-08-18T05:03:53Z</dcterms:created>
  <dcterms:modified xsi:type="dcterms:W3CDTF">2019-01-12T07:15:19Z</dcterms:modified>
  <cp:category>https://dxpu.taobao.com/</cp:category>
</cp:coreProperties>
</file>